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7053250" cy="93091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7" roundtripDataSignature="AMtx7mh+VUP76G+gh7LAESibeTcw2joZ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C4079C-EF73-48F6-8475-FF6FFDEEEADA}">
  <a:tblStyle styleId="{48C4079C-EF73-48F6-8475-FF6FFDEEEADA}"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B27ECA4-8769-483E-A5A6-2A74B6F777B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56414" cy="467072"/>
          </a:xfrm>
          <a:prstGeom prst="rect">
            <a:avLst/>
          </a:prstGeom>
          <a:noFill/>
          <a:ln>
            <a:noFill/>
          </a:ln>
        </p:spPr>
        <p:txBody>
          <a:bodyPr anchorCtr="0" anchor="t" bIns="46725" lIns="93475" spcFirstLastPara="1" rIns="93475" wrap="square" tIns="467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95217" y="1"/>
            <a:ext cx="3056414" cy="467072"/>
          </a:xfrm>
          <a:prstGeom prst="rect">
            <a:avLst/>
          </a:prstGeom>
          <a:noFill/>
          <a:ln>
            <a:noFill/>
          </a:ln>
        </p:spPr>
        <p:txBody>
          <a:bodyPr anchorCtr="0" anchor="t" bIns="46725" lIns="93475" spcFirstLastPara="1" rIns="93475" wrap="square" tIns="46725">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31"/>
            <a:ext cx="3056414" cy="467070"/>
          </a:xfrm>
          <a:prstGeom prst="rect">
            <a:avLst/>
          </a:prstGeom>
          <a:noFill/>
          <a:ln>
            <a:noFill/>
          </a:ln>
        </p:spPr>
        <p:txBody>
          <a:bodyPr anchorCtr="0" anchor="b" bIns="46725" lIns="93475" spcFirstLastPara="1" rIns="93475" wrap="square" tIns="467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b="0" i="0" lang="es-AR"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None/>
            </a:pPr>
            <a:r>
              <a:rPr lang="es-AR" sz="1500"/>
              <a:t>P:</a:t>
            </a:r>
            <a:endParaRPr sz="1500"/>
          </a:p>
          <a:p>
            <a:pPr indent="0" lvl="0" marL="0" rtl="0" algn="just">
              <a:spcBef>
                <a:spcPts val="0"/>
              </a:spcBef>
              <a:spcAft>
                <a:spcPts val="0"/>
              </a:spcAft>
              <a:buNone/>
            </a:pPr>
            <a:r>
              <a:rPr lang="es-AR" sz="1500"/>
              <a:t>Buenas tardes a todos, muchas gracias por venir y compartir en este espacio un tema tan apasionante como es la AW.</a:t>
            </a:r>
            <a:endParaRPr sz="1500"/>
          </a:p>
          <a:p>
            <a:pPr indent="0" lvl="0" marL="0" rtl="0" algn="just">
              <a:spcBef>
                <a:spcPts val="0"/>
              </a:spcBef>
              <a:spcAft>
                <a:spcPts val="0"/>
              </a:spcAft>
              <a:buNone/>
            </a:pPr>
            <a:r>
              <a:rPr lang="es-AR" sz="1500"/>
              <a:t>Mi nombre es Pablo Pandolfo, soy Master e Ingeniero en Informática, y profesor de las materias Programación con Objetos 1 y Lenguajes Formales de la Universidad Nacional del Oeste, como también investigador. Y en este último rol, con mi equipo de investigación formado por Pablo Rechimon, Walter </a:t>
            </a:r>
            <a:r>
              <a:rPr lang="es-AR" sz="1500"/>
              <a:t>Gómez</a:t>
            </a:r>
            <a:r>
              <a:rPr lang="es-AR" sz="1500"/>
              <a:t> y Maximiliano Franco venimos trabajando durante este último año en la implementación de una herramienta que permite identificar problemas de AW en forma automática </a:t>
            </a:r>
            <a:r>
              <a:rPr lang="es-AR" sz="1500"/>
              <a:t>de acuerdo con la norma vigente en Argentina desde septiembre del año 2019.</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None/>
            </a:pPr>
            <a:r>
              <a:rPr lang="es-AR" sz="1500"/>
              <a:t>&lt;Leo la diapositiva&gt;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Por ejemplo en varios sitios web no tiene un buen diseño porque emplea lo que se llama un diseño fijo para una pantalla de 1024 pixeles de ancho con una resolución de 1920 pixeles de ancho la página muestra mucho espacio vacío que está desaprovechado. </a:t>
            </a:r>
            <a:endParaRPr sz="1500"/>
          </a:p>
          <a:p>
            <a:pPr indent="0" lvl="0" marL="0" rtl="0" algn="l">
              <a:spcBef>
                <a:spcPts val="0"/>
              </a:spcBef>
              <a:spcAft>
                <a:spcPts val="0"/>
              </a:spcAft>
              <a:buNone/>
            </a:pPr>
            <a:r>
              <a:rPr lang="es-AR" sz="1500"/>
              <a:t>Cuando </a:t>
            </a:r>
            <a:r>
              <a:rPr lang="es-AR" sz="1500"/>
              <a:t>está</a:t>
            </a:r>
            <a:r>
              <a:rPr lang="es-AR" sz="1500"/>
              <a:t> página se visualiza en un dispositivo móvil como no está preparada para distintas resoluciones, la página no se visualiza todo lo bien que se podría visualizar.</a:t>
            </a:r>
            <a:endParaRPr sz="1500"/>
          </a:p>
        </p:txBody>
      </p:sp>
      <p:sp>
        <p:nvSpPr>
          <p:cNvPr id="178" name="Google Shape;178;p11: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None/>
            </a:pPr>
            <a:r>
              <a:rPr lang="es-AR" sz="1500"/>
              <a:t>&lt;Leo la diapositiva&gt;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Hoy en día un buscador como Google o como Bing se comportan como un usuario ciego.</a:t>
            </a:r>
            <a:endParaRPr sz="1500"/>
          </a:p>
          <a:p>
            <a:pPr indent="0" lvl="0" marL="0" rtl="0" algn="l">
              <a:spcBef>
                <a:spcPts val="0"/>
              </a:spcBef>
              <a:spcAft>
                <a:spcPts val="0"/>
              </a:spcAft>
              <a:buNone/>
            </a:pPr>
            <a:r>
              <a:rPr lang="es-AR" sz="1500"/>
              <a:t>Lo que sea bueno para la accesibilidad web también será bueno para el posicionamiento.</a:t>
            </a:r>
            <a:endParaRPr sz="1500"/>
          </a:p>
          <a:p>
            <a:pPr indent="0" lvl="0" marL="0" rtl="0" algn="l">
              <a:spcBef>
                <a:spcPts val="0"/>
              </a:spcBef>
              <a:spcAft>
                <a:spcPts val="0"/>
              </a:spcAft>
              <a:buNone/>
            </a:pPr>
            <a:r>
              <a:t/>
            </a:r>
            <a:endParaRPr/>
          </a:p>
        </p:txBody>
      </p:sp>
      <p:sp>
        <p:nvSpPr>
          <p:cNvPr id="187" name="Google Shape;187;p1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3: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P:</a:t>
            </a:r>
            <a:endParaRPr sz="1500"/>
          </a:p>
          <a:p>
            <a:pPr indent="0" lvl="0" marL="0" rtl="0" algn="l">
              <a:spcBef>
                <a:spcPts val="0"/>
              </a:spcBef>
              <a:spcAft>
                <a:spcPts val="0"/>
              </a:spcAft>
              <a:buNone/>
            </a:pPr>
            <a:r>
              <a:rPr lang="es-AR" sz="1500"/>
              <a:t>Pasamos a la siguiente sección y voy a hablarles sobre las Pautas y Leyes en torno a la AW. </a:t>
            </a:r>
            <a:r>
              <a:rPr lang="es-AR" sz="1500"/>
              <a:t>Pautas internacionales para mejorar la accesibilidad de las páginas web y la legislación argentina sobre accesibilidad web.</a:t>
            </a:r>
            <a:endParaRPr sz="1500"/>
          </a:p>
        </p:txBody>
      </p:sp>
      <p:sp>
        <p:nvSpPr>
          <p:cNvPr id="198" name="Google Shape;198;p13: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&lt;NO LEO&gt;</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Muchos países, incluido el nuestro, usan las pautas WCAG desarrolladas por la WAI dentro del W3C como marco de referencia para el análisis de AW.</a:t>
            </a:r>
            <a:endParaRPr/>
          </a:p>
          <a:p>
            <a:pPr indent="0" lvl="0" marL="0" rtl="0" algn="l">
              <a:spcBef>
                <a:spcPts val="0"/>
              </a:spcBef>
              <a:spcAft>
                <a:spcPts val="0"/>
              </a:spcAft>
              <a:buNone/>
            </a:pPr>
            <a:r>
              <a:rPr lang="es-AR"/>
              <a:t>Veamos que significan cada una de estas siglas. </a:t>
            </a:r>
            <a:endParaRPr/>
          </a:p>
        </p:txBody>
      </p:sp>
      <p:sp>
        <p:nvSpPr>
          <p:cNvPr id="206" name="Google Shape;206;p1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5: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lnSpc>
                <a:spcPct val="115000"/>
              </a:lnSpc>
              <a:spcBef>
                <a:spcPts val="1200"/>
              </a:spcBef>
              <a:spcAft>
                <a:spcPts val="0"/>
              </a:spcAft>
              <a:buNone/>
            </a:pPr>
            <a:r>
              <a:rPr lang="es-AR" sz="1500">
                <a:solidFill>
                  <a:srgbClr val="000000"/>
                </a:solidFill>
                <a:highlight>
                  <a:srgbClr val="FFFFFF"/>
                </a:highlight>
              </a:rPr>
              <a:t>&lt;NO LEO&gt;</a:t>
            </a:r>
            <a:endParaRPr sz="1500">
              <a:solidFill>
                <a:srgbClr val="000000"/>
              </a:solidFill>
              <a:highlight>
                <a:srgbClr val="FFFFFF"/>
              </a:highlight>
            </a:endParaRPr>
          </a:p>
          <a:p>
            <a:pPr indent="0" lvl="0" marL="0" rtl="0" algn="l">
              <a:lnSpc>
                <a:spcPct val="115000"/>
              </a:lnSpc>
              <a:spcBef>
                <a:spcPts val="1200"/>
              </a:spcBef>
              <a:spcAft>
                <a:spcPts val="0"/>
              </a:spcAft>
              <a:buNone/>
            </a:pPr>
            <a:r>
              <a:rPr lang="es-AR" sz="1500">
                <a:solidFill>
                  <a:srgbClr val="000000"/>
                </a:solidFill>
                <a:highlight>
                  <a:srgbClr val="FFFFFF"/>
                </a:highlight>
              </a:rPr>
              <a:t>Q:</a:t>
            </a:r>
            <a:endParaRPr sz="1500">
              <a:solidFill>
                <a:srgbClr val="000000"/>
              </a:solidFill>
              <a:highlight>
                <a:srgbClr val="FFFFFF"/>
              </a:highlight>
            </a:endParaRPr>
          </a:p>
          <a:p>
            <a:pPr indent="0" lvl="0" marL="0" rtl="0" algn="l">
              <a:lnSpc>
                <a:spcPct val="115000"/>
              </a:lnSpc>
              <a:spcBef>
                <a:spcPts val="1200"/>
              </a:spcBef>
              <a:spcAft>
                <a:spcPts val="1200"/>
              </a:spcAft>
              <a:buNone/>
            </a:pPr>
            <a:r>
              <a:rPr lang="es-AR" sz="1500">
                <a:solidFill>
                  <a:srgbClr val="000000"/>
                </a:solidFill>
                <a:highlight>
                  <a:srgbClr val="FFFFFF"/>
                </a:highlight>
              </a:rPr>
              <a:t>El World Wide Web Consortium (W3C) es el organismo que regula los estándares de la web y tiene una iniciativa llamada Web Accessibility Initiative (WAI) que define los estándares técnicos de accesibilidad - Web Content Accessibility Guidelines (WCAG) a los que distintas naciones adscriben para dar cumplimiento a la Accesibilidad Web.</a:t>
            </a:r>
            <a:endParaRPr/>
          </a:p>
        </p:txBody>
      </p:sp>
      <p:sp>
        <p:nvSpPr>
          <p:cNvPr id="214" name="Google Shape;214;p15: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80000"/>
              </a:lnSpc>
              <a:spcBef>
                <a:spcPts val="0"/>
              </a:spcBef>
              <a:spcAft>
                <a:spcPts val="0"/>
              </a:spcAft>
              <a:buNone/>
            </a:pPr>
            <a:r>
              <a:rPr lang="es-AR" sz="1500"/>
              <a:t>P:</a:t>
            </a:r>
            <a:endParaRPr sz="1500"/>
          </a:p>
          <a:p>
            <a:pPr indent="0" lvl="0" marL="0" rtl="0" algn="just">
              <a:lnSpc>
                <a:spcPct val="80000"/>
              </a:lnSpc>
              <a:spcBef>
                <a:spcPts val="0"/>
              </a:spcBef>
              <a:spcAft>
                <a:spcPts val="0"/>
              </a:spcAft>
              <a:buNone/>
            </a:pPr>
            <a:r>
              <a:rPr lang="es-AR" sz="1500"/>
              <a:t>En 1999 se publica las Pautas de Accesibilidad para el Contenido Web,  </a:t>
            </a:r>
            <a:r>
              <a:rPr b="1" lang="es-AR" sz="1500"/>
              <a:t>WCAG 1.0</a:t>
            </a:r>
            <a:r>
              <a:rPr lang="es-AR" sz="1500"/>
              <a:t>, que representan el primer y más grande esfuerzo por establecer unas pautas de diseño accesible. </a:t>
            </a:r>
            <a:endParaRPr sz="1500"/>
          </a:p>
          <a:p>
            <a:pPr indent="0" lvl="0" marL="0" rtl="0" algn="just">
              <a:lnSpc>
                <a:spcPct val="80000"/>
              </a:lnSpc>
              <a:spcBef>
                <a:spcPts val="0"/>
              </a:spcBef>
              <a:spcAft>
                <a:spcPts val="0"/>
              </a:spcAft>
              <a:buNone/>
            </a:pPr>
            <a:r>
              <a:rPr lang="es-AR" sz="1500"/>
              <a:t>El 11 de diciembre de 2008 se publica la nueva recomendación, las </a:t>
            </a:r>
            <a:r>
              <a:rPr b="1" lang="es-AR" sz="1500"/>
              <a:t>WCAG 2.0</a:t>
            </a:r>
            <a:r>
              <a:rPr lang="es-AR" sz="1500"/>
              <a:t>. </a:t>
            </a:r>
            <a:endParaRPr sz="1500"/>
          </a:p>
          <a:p>
            <a:pPr indent="0" lvl="0" marL="0" rtl="0" algn="just">
              <a:lnSpc>
                <a:spcPct val="80000"/>
              </a:lnSpc>
              <a:spcBef>
                <a:spcPts val="0"/>
              </a:spcBef>
              <a:spcAft>
                <a:spcPts val="0"/>
              </a:spcAft>
              <a:buNone/>
            </a:pPr>
            <a:r>
              <a:rPr lang="es-AR" sz="1500"/>
              <a:t>Y por último en el año 2017 se agregan 11 criterios a las WCAG, las </a:t>
            </a:r>
            <a:r>
              <a:rPr b="1" lang="es-AR" sz="1500"/>
              <a:t>WCAG 2.1</a:t>
            </a:r>
            <a:endParaRPr b="1" sz="1500"/>
          </a:p>
          <a:p>
            <a:pPr indent="0" lvl="0" marL="0" rtl="0" algn="just">
              <a:lnSpc>
                <a:spcPct val="80000"/>
              </a:lnSpc>
              <a:spcBef>
                <a:spcPts val="0"/>
              </a:spcBef>
              <a:spcAft>
                <a:spcPts val="0"/>
              </a:spcAft>
              <a:buNone/>
            </a:pPr>
            <a:r>
              <a:rPr lang="es-AR" sz="1500"/>
              <a:t>Las WCAG 1.0 y las WCAG 2.0 </a:t>
            </a:r>
            <a:r>
              <a:rPr b="1" lang="es-AR" sz="1500"/>
              <a:t>están organizadas y estructuradas de distinta manera  como podemos observar en la tabla.</a:t>
            </a:r>
            <a:endParaRPr sz="1500"/>
          </a:p>
        </p:txBody>
      </p:sp>
      <p:sp>
        <p:nvSpPr>
          <p:cNvPr id="226" name="Google Shape;226;p1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7: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En esta imagen, p</a:t>
            </a:r>
            <a:r>
              <a:rPr lang="es-AR" sz="1500"/>
              <a:t>odemos ver la </a:t>
            </a:r>
            <a:r>
              <a:rPr lang="es-AR" sz="1500"/>
              <a:t>organización</a:t>
            </a:r>
            <a:r>
              <a:rPr lang="es-AR" sz="1500"/>
              <a:t> de las WCAG, en principios, pautas y criterios.</a:t>
            </a:r>
            <a:endParaRPr sz="1500"/>
          </a:p>
          <a:p>
            <a:pPr indent="0" lvl="0" marL="0" rtl="0" algn="l">
              <a:spcBef>
                <a:spcPts val="0"/>
              </a:spcBef>
              <a:spcAft>
                <a:spcPts val="0"/>
              </a:spcAft>
              <a:buNone/>
            </a:pPr>
            <a:r>
              <a:rPr lang="es-AR" sz="1500"/>
              <a:t>En azul, los 4 principios: PERCEPTIBLE, OPERABLE, ENTENDIBLE y ROBUSTO.</a:t>
            </a:r>
            <a:endParaRPr sz="1500"/>
          </a:p>
          <a:p>
            <a:pPr indent="0" lvl="0" marL="0" rtl="0" algn="l">
              <a:spcBef>
                <a:spcPts val="0"/>
              </a:spcBef>
              <a:spcAft>
                <a:spcPts val="0"/>
              </a:spcAft>
              <a:buNone/>
            </a:pPr>
            <a:r>
              <a:rPr lang="es-AR" sz="1500"/>
              <a:t>En naranja, las 12 pautas.</a:t>
            </a:r>
            <a:endParaRPr sz="1500"/>
          </a:p>
          <a:p>
            <a:pPr indent="0" lvl="0" marL="0" rtl="0" algn="l">
              <a:spcBef>
                <a:spcPts val="0"/>
              </a:spcBef>
              <a:spcAft>
                <a:spcPts val="0"/>
              </a:spcAft>
              <a:buNone/>
            </a:pPr>
            <a:r>
              <a:rPr lang="es-AR" sz="1500"/>
              <a:t>Y por último, los 61 criterios de conformidad, agrupados según el nivel de conformidad: A, AA y AAA</a:t>
            </a:r>
            <a:endParaRPr sz="1500"/>
          </a:p>
          <a:p>
            <a:pPr indent="0" lvl="0" marL="0" rtl="0" algn="l">
              <a:spcBef>
                <a:spcPts val="0"/>
              </a:spcBef>
              <a:spcAft>
                <a:spcPts val="0"/>
              </a:spcAft>
              <a:buNone/>
            </a:pPr>
            <a:r>
              <a:rPr lang="es-AR" sz="1500"/>
              <a:t>En el nivel A hay 25 criterios de </a:t>
            </a:r>
            <a:r>
              <a:rPr lang="es-AR" sz="1500"/>
              <a:t>conformidad</a:t>
            </a:r>
            <a:r>
              <a:rPr lang="es-AR" sz="1500"/>
              <a:t>, entre ellos: Teclado y título de la página.</a:t>
            </a:r>
            <a:endParaRPr sz="1500"/>
          </a:p>
          <a:p>
            <a:pPr indent="0" lvl="0" marL="0" rtl="0" algn="l">
              <a:spcBef>
                <a:spcPts val="0"/>
              </a:spcBef>
              <a:spcAft>
                <a:spcPts val="0"/>
              </a:spcAft>
              <a:buNone/>
            </a:pPr>
            <a:r>
              <a:rPr lang="es-AR" sz="1500"/>
              <a:t>En el nivel AA hay 13 criterios de conformidad, entre ellos: Contraste y foco visible.</a:t>
            </a:r>
            <a:endParaRPr sz="1500"/>
          </a:p>
          <a:p>
            <a:pPr indent="0" lvl="0" marL="0" rtl="0" algn="l">
              <a:spcBef>
                <a:spcPts val="0"/>
              </a:spcBef>
              <a:spcAft>
                <a:spcPts val="0"/>
              </a:spcAft>
              <a:buNone/>
            </a:pPr>
            <a:r>
              <a:rPr lang="es-AR" sz="1500"/>
              <a:t>En el nivel AAA hay 23 criterios de conformidad, entre ellos: lengua de señas para el audio y nivel de lectura.</a:t>
            </a:r>
            <a:endParaRPr sz="1500"/>
          </a:p>
          <a:p>
            <a:pPr indent="0" lvl="0" marL="0" rtl="0" algn="l">
              <a:spcBef>
                <a:spcPts val="0"/>
              </a:spcBef>
              <a:spcAft>
                <a:spcPts val="0"/>
              </a:spcAft>
              <a:buNone/>
            </a:pPr>
            <a:r>
              <a:rPr lang="es-AR" sz="1500"/>
              <a:t>Luego les vamos a contar </a:t>
            </a:r>
            <a:r>
              <a:rPr lang="es-AR" sz="1500"/>
              <a:t>cómo</a:t>
            </a:r>
            <a:r>
              <a:rPr lang="es-AR" sz="1500"/>
              <a:t> se verifican estos y otros criterios.</a:t>
            </a:r>
            <a:endParaRPr sz="1500"/>
          </a:p>
        </p:txBody>
      </p:sp>
      <p:sp>
        <p:nvSpPr>
          <p:cNvPr id="242" name="Google Shape;242;p17: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P:</a:t>
            </a:r>
            <a:endParaRPr sz="1500"/>
          </a:p>
          <a:p>
            <a:pPr indent="0" lvl="0" marL="0" rtl="0" algn="l">
              <a:spcBef>
                <a:spcPts val="0"/>
              </a:spcBef>
              <a:spcAft>
                <a:spcPts val="0"/>
              </a:spcAft>
              <a:buNone/>
            </a:pPr>
            <a:r>
              <a:rPr lang="es-AR" sz="1500"/>
              <a:t>En esta tabla observamos la cantidad de pautas, criterios y </a:t>
            </a:r>
            <a:r>
              <a:rPr lang="es-AR" sz="1500"/>
              <a:t>técnicas</a:t>
            </a:r>
            <a:r>
              <a:rPr lang="es-AR" sz="1500"/>
              <a:t> tanto suficientes como recomendable por cada principio sólo para el Nivel de Conformidad A. </a:t>
            </a:r>
            <a:endParaRPr sz="1500"/>
          </a:p>
          <a:p>
            <a:pPr indent="0" lvl="0" marL="0" rtl="0" algn="l">
              <a:spcBef>
                <a:spcPts val="0"/>
              </a:spcBef>
              <a:spcAft>
                <a:spcPts val="0"/>
              </a:spcAft>
              <a:buNone/>
            </a:pPr>
            <a:r>
              <a:rPr lang="es-AR" sz="1500"/>
              <a:t>&lt;NO LEO&gt;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Nivel A tiene 25 criterios de conformidad y 146 técnicas (generales, HTML y CSS).</a:t>
            </a:r>
            <a:endParaRPr sz="1500"/>
          </a:p>
        </p:txBody>
      </p:sp>
      <p:sp>
        <p:nvSpPr>
          <p:cNvPr id="250" name="Google Shape;250;p1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9: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None/>
            </a:pPr>
            <a:r>
              <a:rPr lang="es-AR"/>
              <a:t>&lt;NO LEO LA DIAPOSITIVA&gt;</a:t>
            </a:r>
            <a:endParaRPr/>
          </a:p>
          <a:p>
            <a:pPr indent="0" lvl="0" marL="0" rtl="0" algn="just">
              <a:spcBef>
                <a:spcPts val="0"/>
              </a:spcBef>
              <a:spcAft>
                <a:spcPts val="0"/>
              </a:spcAft>
              <a:buNone/>
            </a:pPr>
            <a:r>
              <a:rPr b="1" lang="es-AR"/>
              <a:t>PERCEPTIBLE</a:t>
            </a:r>
            <a:r>
              <a:rPr lang="es-AR"/>
              <a:t>, por ejemplo: </a:t>
            </a:r>
            <a:r>
              <a:rPr lang="es-AR">
                <a:solidFill>
                  <a:srgbClr val="333333"/>
                </a:solidFill>
                <a:highlight>
                  <a:srgbClr val="FFFFFF"/>
                </a:highlight>
                <a:latin typeface="Arial"/>
                <a:ea typeface="Arial"/>
                <a:cs typeface="Arial"/>
                <a:sym typeface="Arial"/>
              </a:rPr>
              <a:t>los </a:t>
            </a:r>
            <a:r>
              <a:rPr lang="es-AR">
                <a:solidFill>
                  <a:srgbClr val="333333"/>
                </a:solidFill>
                <a:latin typeface="Arial"/>
                <a:ea typeface="Arial"/>
                <a:cs typeface="Arial"/>
                <a:sym typeface="Arial"/>
              </a:rPr>
              <a:t>contenidos audiovisuales</a:t>
            </a:r>
            <a:r>
              <a:rPr lang="es-AR">
                <a:solidFill>
                  <a:srgbClr val="333333"/>
                </a:solidFill>
                <a:highlight>
                  <a:srgbClr val="FFFFFF"/>
                </a:highlight>
                <a:latin typeface="Arial"/>
                <a:ea typeface="Arial"/>
                <a:cs typeface="Arial"/>
                <a:sym typeface="Arial"/>
              </a:rPr>
              <a:t>, por ejemplo, deben tener alternativas perceptibles para personas ciegas o sordas. Existen opciones como la audiodescripción de </a:t>
            </a:r>
            <a:r>
              <a:rPr lang="es-AR">
                <a:solidFill>
                  <a:srgbClr val="333333"/>
                </a:solidFill>
                <a:highlight>
                  <a:srgbClr val="FFFFFF"/>
                </a:highlight>
                <a:latin typeface="Arial"/>
                <a:ea typeface="Arial"/>
                <a:cs typeface="Arial"/>
                <a:sym typeface="Arial"/>
              </a:rPr>
              <a:t>vídeos</a:t>
            </a:r>
            <a:r>
              <a:rPr lang="es-AR">
                <a:solidFill>
                  <a:srgbClr val="333333"/>
                </a:solidFill>
                <a:highlight>
                  <a:srgbClr val="FFFFFF"/>
                </a:highlight>
                <a:latin typeface="Arial"/>
                <a:ea typeface="Arial"/>
                <a:cs typeface="Arial"/>
                <a:sym typeface="Arial"/>
              </a:rPr>
              <a:t>, subtítulos y lengua de señas para hacer accesible el contenido.</a:t>
            </a:r>
            <a:endParaRPr>
              <a:solidFill>
                <a:srgbClr val="333333"/>
              </a:solidFill>
              <a:highlight>
                <a:srgbClr val="FFFFFF"/>
              </a:highlight>
              <a:latin typeface="Arial"/>
              <a:ea typeface="Arial"/>
              <a:cs typeface="Arial"/>
              <a:sym typeface="Arial"/>
            </a:endParaRPr>
          </a:p>
          <a:p>
            <a:pPr indent="0" lvl="0" marL="0" rtl="0" algn="just">
              <a:spcBef>
                <a:spcPts val="0"/>
              </a:spcBef>
              <a:spcAft>
                <a:spcPts val="0"/>
              </a:spcAft>
              <a:buNone/>
            </a:pPr>
            <a:r>
              <a:rPr b="1" lang="es-AR">
                <a:solidFill>
                  <a:srgbClr val="333333"/>
                </a:solidFill>
                <a:highlight>
                  <a:srgbClr val="FFFFFF"/>
                </a:highlight>
                <a:latin typeface="Arial"/>
                <a:ea typeface="Arial"/>
                <a:cs typeface="Arial"/>
                <a:sym typeface="Arial"/>
              </a:rPr>
              <a:t>OPERABLE</a:t>
            </a:r>
            <a:r>
              <a:rPr lang="es-AR">
                <a:solidFill>
                  <a:srgbClr val="333333"/>
                </a:solidFill>
                <a:highlight>
                  <a:srgbClr val="FFFFFF"/>
                </a:highlight>
                <a:latin typeface="Arial"/>
                <a:ea typeface="Arial"/>
                <a:cs typeface="Arial"/>
                <a:sym typeface="Arial"/>
              </a:rPr>
              <a:t>: Esto quiere decir que un sitio web debe tener muchas maneras, y todas muy claras y advertidas, para realizar una acción o buscar un contenido. Entre más alternativas existan, mejor será su accesibilidad. Por ejemplo, </a:t>
            </a:r>
            <a:r>
              <a:rPr lang="es-AR">
                <a:solidFill>
                  <a:srgbClr val="333333"/>
                </a:solidFill>
                <a:latin typeface="Arial"/>
                <a:ea typeface="Arial"/>
                <a:cs typeface="Arial"/>
                <a:sym typeface="Arial"/>
              </a:rPr>
              <a:t>asegurar toda su funcionalidad en base al teclado:</a:t>
            </a:r>
            <a:r>
              <a:rPr lang="es-AR">
                <a:solidFill>
                  <a:srgbClr val="333333"/>
                </a:solidFill>
                <a:highlight>
                  <a:srgbClr val="FFFFFF"/>
                </a:highlight>
                <a:latin typeface="Arial"/>
                <a:ea typeface="Arial"/>
                <a:cs typeface="Arial"/>
                <a:sym typeface="Arial"/>
              </a:rPr>
              <a:t> Este punto es clave, ya que todo el mundo está acostumbrado a navegar los sitios web con el ratón, pero si éste falla en algún minuto, o un grupo de la población no puede usarlo por distintas razones, la navegación se hace casi imposible.</a:t>
            </a:r>
            <a:endParaRPr>
              <a:solidFill>
                <a:srgbClr val="333333"/>
              </a:solidFill>
              <a:highlight>
                <a:srgbClr val="FFFFFF"/>
              </a:highlight>
              <a:latin typeface="Arial"/>
              <a:ea typeface="Arial"/>
              <a:cs typeface="Arial"/>
              <a:sym typeface="Arial"/>
            </a:endParaRPr>
          </a:p>
          <a:p>
            <a:pPr indent="0" lvl="0" marL="0" rtl="0" algn="just">
              <a:spcBef>
                <a:spcPts val="0"/>
              </a:spcBef>
              <a:spcAft>
                <a:spcPts val="0"/>
              </a:spcAft>
              <a:buNone/>
            </a:pPr>
            <a:r>
              <a:rPr b="1" lang="es-AR">
                <a:solidFill>
                  <a:srgbClr val="333333"/>
                </a:solidFill>
                <a:highlight>
                  <a:srgbClr val="FFFFFF"/>
                </a:highlight>
                <a:latin typeface="Arial"/>
                <a:ea typeface="Arial"/>
                <a:cs typeface="Arial"/>
                <a:sym typeface="Arial"/>
              </a:rPr>
              <a:t>COMPRENSIBLE</a:t>
            </a:r>
            <a:r>
              <a:rPr lang="es-AR">
                <a:solidFill>
                  <a:srgbClr val="333333"/>
                </a:solidFill>
                <a:highlight>
                  <a:srgbClr val="FFFFFF"/>
                </a:highlight>
                <a:latin typeface="Arial"/>
                <a:ea typeface="Arial"/>
                <a:cs typeface="Arial"/>
                <a:sym typeface="Arial"/>
              </a:rPr>
              <a:t>: Para que un sitio sea considerado comprensible, debe tomar en cuenta los siguientes elementos: </a:t>
            </a:r>
            <a:endParaRPr>
              <a:solidFill>
                <a:srgbClr val="333333"/>
              </a:solidFill>
              <a:highlight>
                <a:srgbClr val="FFFFFF"/>
              </a:highlight>
              <a:latin typeface="Arial"/>
              <a:ea typeface="Arial"/>
              <a:cs typeface="Arial"/>
              <a:sym typeface="Arial"/>
            </a:endParaRPr>
          </a:p>
          <a:p>
            <a:pPr indent="0" lvl="0" marL="0" rtl="0" algn="just">
              <a:spcBef>
                <a:spcPts val="0"/>
              </a:spcBef>
              <a:spcAft>
                <a:spcPts val="0"/>
              </a:spcAft>
              <a:buNone/>
            </a:pPr>
            <a:r>
              <a:rPr lang="es-AR">
                <a:solidFill>
                  <a:srgbClr val="333333"/>
                </a:solidFill>
                <a:latin typeface="Arial"/>
                <a:ea typeface="Arial"/>
                <a:cs typeface="Arial"/>
                <a:sym typeface="Arial"/>
              </a:rPr>
              <a:t>Ser Legible y comprensible:</a:t>
            </a:r>
            <a:r>
              <a:rPr lang="es-AR">
                <a:solidFill>
                  <a:srgbClr val="333333"/>
                </a:solidFill>
                <a:highlight>
                  <a:srgbClr val="FFFFFF"/>
                </a:highlight>
                <a:latin typeface="Arial"/>
                <a:ea typeface="Arial"/>
                <a:cs typeface="Arial"/>
                <a:sym typeface="Arial"/>
              </a:rPr>
              <a:t> Se refiere tanto a la forma, como el fondo de los textos de un sitio web.</a:t>
            </a:r>
            <a:endParaRPr>
              <a:solidFill>
                <a:srgbClr val="333333"/>
              </a:solidFill>
              <a:highlight>
                <a:srgbClr val="FFFFFF"/>
              </a:highlight>
              <a:latin typeface="Arial"/>
              <a:ea typeface="Arial"/>
              <a:cs typeface="Arial"/>
              <a:sym typeface="Arial"/>
            </a:endParaRPr>
          </a:p>
          <a:p>
            <a:pPr indent="0" lvl="0" marL="0" rtl="0" algn="just">
              <a:spcBef>
                <a:spcPts val="0"/>
              </a:spcBef>
              <a:spcAft>
                <a:spcPts val="0"/>
              </a:spcAft>
              <a:buNone/>
            </a:pPr>
            <a:r>
              <a:rPr lang="es-AR">
                <a:solidFill>
                  <a:srgbClr val="333333"/>
                </a:solidFill>
                <a:highlight>
                  <a:srgbClr val="FFFFFF"/>
                </a:highlight>
                <a:latin typeface="Arial"/>
                <a:ea typeface="Arial"/>
                <a:cs typeface="Arial"/>
                <a:sym typeface="Arial"/>
              </a:rPr>
              <a:t>Predecible: El concepto predecible, tiene relación con el funcionamiento de un sitio, con que sus potenciales usuarios no pierdan tiempo en tratar de adivinar para qué funciona una herramienta u otra, todo debe ser expedito para una mejor experiencia de navegación.</a:t>
            </a:r>
            <a:endParaRPr>
              <a:solidFill>
                <a:srgbClr val="333333"/>
              </a:solidFill>
              <a:highlight>
                <a:srgbClr val="FFFFFF"/>
              </a:highlight>
              <a:latin typeface="Arial"/>
              <a:ea typeface="Arial"/>
              <a:cs typeface="Arial"/>
              <a:sym typeface="Arial"/>
            </a:endParaRPr>
          </a:p>
          <a:p>
            <a:pPr indent="0" lvl="0" marL="0" rtl="0" algn="just">
              <a:spcBef>
                <a:spcPts val="0"/>
              </a:spcBef>
              <a:spcAft>
                <a:spcPts val="0"/>
              </a:spcAft>
              <a:buNone/>
            </a:pPr>
            <a:r>
              <a:rPr b="1" lang="es-AR">
                <a:solidFill>
                  <a:srgbClr val="333333"/>
                </a:solidFill>
                <a:highlight>
                  <a:srgbClr val="FFFFFF"/>
                </a:highlight>
                <a:latin typeface="Arial"/>
                <a:ea typeface="Arial"/>
                <a:cs typeface="Arial"/>
                <a:sym typeface="Arial"/>
              </a:rPr>
              <a:t>ROBUSTO</a:t>
            </a:r>
            <a:r>
              <a:rPr lang="es-AR">
                <a:solidFill>
                  <a:srgbClr val="333333"/>
                </a:solidFill>
                <a:highlight>
                  <a:srgbClr val="FFFFFF"/>
                </a:highlight>
                <a:latin typeface="Arial"/>
                <a:ea typeface="Arial"/>
                <a:cs typeface="Arial"/>
                <a:sym typeface="Arial"/>
              </a:rPr>
              <a:t> se refiere a que los sitios web o aplicaciones deben ser compatibles con todos los navegadores web (Internet Explorer, Mozilla, Chrome, Safari, entre otros), en todos los sistemas operativos (Windows, Mac, Android, iOs, etc), y en todos los dispositivos (computadoras, teléfonos móviles, tabletas, e incluso televisores), pero</a:t>
            </a:r>
            <a:r>
              <a:rPr lang="es-AR">
                <a:solidFill>
                  <a:srgbClr val="333333"/>
                </a:solidFill>
                <a:latin typeface="Arial"/>
                <a:ea typeface="Arial"/>
                <a:cs typeface="Arial"/>
                <a:sym typeface="Arial"/>
              </a:rPr>
              <a:t> también, con aplicaciones de tecnologías de apoyo, como lectores de pantallas para personas ciegas como lo son JAWS, NVDA, talkback, VoiceOver.</a:t>
            </a:r>
            <a:endParaRPr>
              <a:solidFill>
                <a:srgbClr val="333333"/>
              </a:solidFill>
              <a:highlight>
                <a:srgbClr val="FFFFFF"/>
              </a:highlight>
              <a:latin typeface="Arial"/>
              <a:ea typeface="Arial"/>
              <a:cs typeface="Arial"/>
              <a:sym typeface="Arial"/>
            </a:endParaRPr>
          </a:p>
        </p:txBody>
      </p:sp>
      <p:sp>
        <p:nvSpPr>
          <p:cNvPr id="259" name="Google Shape;259;p19: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0: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80000"/>
              </a:lnSpc>
              <a:spcBef>
                <a:spcPts val="0"/>
              </a:spcBef>
              <a:spcAft>
                <a:spcPts val="0"/>
              </a:spcAft>
              <a:buNone/>
            </a:pPr>
            <a:r>
              <a:rPr lang="es-AR" sz="1500"/>
              <a:t>P:</a:t>
            </a:r>
            <a:endParaRPr sz="1500"/>
          </a:p>
          <a:p>
            <a:pPr indent="0" lvl="0" marL="0" rtl="0" algn="just">
              <a:lnSpc>
                <a:spcPct val="80000"/>
              </a:lnSpc>
              <a:spcBef>
                <a:spcPts val="0"/>
              </a:spcBef>
              <a:spcAft>
                <a:spcPts val="0"/>
              </a:spcAft>
              <a:buNone/>
            </a:pPr>
            <a:r>
              <a:rPr lang="es-AR" sz="1500"/>
              <a:t>En esta grilla vemos las 12 pautas </a:t>
            </a:r>
            <a:r>
              <a:rPr lang="es-AR" sz="1500"/>
              <a:t>distribuidas</a:t>
            </a:r>
            <a:r>
              <a:rPr lang="es-AR" sz="1500"/>
              <a:t> en los 4 principios</a:t>
            </a:r>
            <a:endParaRPr sz="1500"/>
          </a:p>
          <a:p>
            <a:pPr indent="0" lvl="0" marL="0" rtl="0" algn="just">
              <a:lnSpc>
                <a:spcPct val="80000"/>
              </a:lnSpc>
              <a:spcBef>
                <a:spcPts val="0"/>
              </a:spcBef>
              <a:spcAft>
                <a:spcPts val="0"/>
              </a:spcAft>
              <a:buNone/>
            </a:pPr>
            <a:r>
              <a:rPr lang="es-AR" sz="1500"/>
              <a:t>Para el  </a:t>
            </a:r>
            <a:r>
              <a:rPr b="1" lang="es-AR" sz="1500"/>
              <a:t>Principio 1: Perceptible </a:t>
            </a:r>
            <a:r>
              <a:rPr lang="es-AR" sz="1500"/>
              <a:t>tenemos</a:t>
            </a:r>
            <a:r>
              <a:rPr b="1" lang="es-AR" sz="1500"/>
              <a:t> </a:t>
            </a:r>
            <a:r>
              <a:rPr b="0" lang="es-AR" sz="1500"/>
              <a:t>4 pautas (1.1, 1.2, 1.3, 1.4)</a:t>
            </a:r>
            <a:endParaRPr b="0" sz="1500"/>
          </a:p>
          <a:p>
            <a:pPr indent="0" lvl="0" marL="0" rtl="0" algn="just">
              <a:lnSpc>
                <a:spcPct val="80000"/>
              </a:lnSpc>
              <a:spcBef>
                <a:spcPts val="0"/>
              </a:spcBef>
              <a:spcAft>
                <a:spcPts val="0"/>
              </a:spcAft>
              <a:buNone/>
            </a:pPr>
            <a:r>
              <a:rPr lang="es-AR" sz="1500"/>
              <a:t>Para el </a:t>
            </a:r>
            <a:r>
              <a:rPr b="1" lang="es-AR" sz="1500"/>
              <a:t>Principio 2: Operable</a:t>
            </a:r>
            <a:r>
              <a:rPr lang="es-AR" sz="1500"/>
              <a:t>  tenemos 4 pautas (2.1, 2.2, 2.3, 2.4)</a:t>
            </a:r>
            <a:endParaRPr sz="1500"/>
          </a:p>
          <a:p>
            <a:pPr indent="0" lvl="0" marL="0" rtl="0" algn="just">
              <a:lnSpc>
                <a:spcPct val="80000"/>
              </a:lnSpc>
              <a:spcBef>
                <a:spcPts val="0"/>
              </a:spcBef>
              <a:spcAft>
                <a:spcPts val="0"/>
              </a:spcAft>
              <a:buNone/>
            </a:pPr>
            <a:r>
              <a:rPr lang="es-AR" sz="1500"/>
              <a:t>Para el</a:t>
            </a:r>
            <a:r>
              <a:rPr b="1" lang="es-AR" sz="1500"/>
              <a:t> </a:t>
            </a:r>
            <a:r>
              <a:rPr b="1" lang="es-AR" sz="1500"/>
              <a:t>Principio 3: Comprensible</a:t>
            </a:r>
            <a:r>
              <a:rPr lang="es-AR" sz="1500"/>
              <a:t> tenemos 3 pautas (3.1, 3.2, 3.3)</a:t>
            </a:r>
            <a:endParaRPr sz="1500"/>
          </a:p>
          <a:p>
            <a:pPr indent="0" lvl="0" marL="0" rtl="0" algn="just">
              <a:lnSpc>
                <a:spcPct val="80000"/>
              </a:lnSpc>
              <a:spcBef>
                <a:spcPts val="0"/>
              </a:spcBef>
              <a:spcAft>
                <a:spcPts val="0"/>
              </a:spcAft>
              <a:buNone/>
            </a:pPr>
            <a:r>
              <a:rPr lang="es-AR" sz="1500"/>
              <a:t>Para el</a:t>
            </a:r>
            <a:r>
              <a:rPr b="1" lang="es-AR" sz="1500"/>
              <a:t> </a:t>
            </a:r>
            <a:r>
              <a:rPr b="1" lang="es-AR" sz="1500"/>
              <a:t>Principio 4: Robusto</a:t>
            </a:r>
            <a:r>
              <a:rPr lang="es-AR" sz="1500"/>
              <a:t> tenemos 1 pauta (4.1)</a:t>
            </a:r>
            <a:endParaRPr sz="1500"/>
          </a:p>
        </p:txBody>
      </p:sp>
      <p:sp>
        <p:nvSpPr>
          <p:cNvPr id="267" name="Google Shape;267;p20: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P:  </a:t>
            </a:r>
            <a:endParaRPr sz="1500"/>
          </a:p>
          <a:p>
            <a:pPr indent="0" lvl="0" marL="0" rtl="0" algn="l">
              <a:spcBef>
                <a:spcPts val="0"/>
              </a:spcBef>
              <a:spcAft>
                <a:spcPts val="0"/>
              </a:spcAft>
              <a:buNone/>
            </a:pPr>
            <a:r>
              <a:rPr lang="es-AR" sz="1500"/>
              <a:t>Antes de estudiar los resultados de las herramientas de evaluación es necesario comprender los problemas y cuestiones relacionados con la AW, es por ello que o</a:t>
            </a:r>
            <a:r>
              <a:rPr lang="es-AR" sz="1500"/>
              <a:t>rganizamos este seminario en 7 secciones:</a:t>
            </a:r>
            <a:endParaRPr sz="1500"/>
          </a:p>
          <a:p>
            <a:pPr indent="0" lvl="0" marL="0" rtl="0" algn="l">
              <a:spcBef>
                <a:spcPts val="0"/>
              </a:spcBef>
              <a:spcAft>
                <a:spcPts val="0"/>
              </a:spcAft>
              <a:buNone/>
            </a:pPr>
            <a:r>
              <a:rPr lang="es-AR" sz="1500"/>
              <a:t>Definición de AW</a:t>
            </a:r>
            <a:endParaRPr sz="1500"/>
          </a:p>
          <a:p>
            <a:pPr indent="0" lvl="0" marL="0" rtl="0" algn="l">
              <a:spcBef>
                <a:spcPts val="0"/>
              </a:spcBef>
              <a:spcAft>
                <a:spcPts val="0"/>
              </a:spcAft>
              <a:buNone/>
            </a:pPr>
            <a:r>
              <a:rPr lang="es-AR" sz="1500"/>
              <a:t>Pautas y Leyes tanto nacionales como internacionales.</a:t>
            </a:r>
            <a:endParaRPr sz="1500"/>
          </a:p>
          <a:p>
            <a:pPr indent="0" lvl="0" marL="0" rtl="0" algn="l">
              <a:spcBef>
                <a:spcPts val="0"/>
              </a:spcBef>
              <a:spcAft>
                <a:spcPts val="0"/>
              </a:spcAft>
              <a:buNone/>
            </a:pPr>
            <a:r>
              <a:rPr lang="es-AR" sz="1500"/>
              <a:t>Contenido, Navegación y Diseño accesible.</a:t>
            </a:r>
            <a:endParaRPr sz="1500"/>
          </a:p>
          <a:p>
            <a:pPr indent="0" lvl="0" marL="0" rtl="0" algn="l">
              <a:spcBef>
                <a:spcPts val="0"/>
              </a:spcBef>
              <a:spcAft>
                <a:spcPts val="0"/>
              </a:spcAft>
              <a:buNone/>
            </a:pPr>
            <a:r>
              <a:rPr lang="es-AR" sz="1500"/>
              <a:t>Qué</a:t>
            </a:r>
            <a:r>
              <a:rPr lang="es-AR" sz="1500"/>
              <a:t> Herramientas de evaluación de AW existen y en esta sección vamos a ser una demo de Accesi1 (herramienta que desarrollamos como proyecto de investigación 2020)</a:t>
            </a:r>
            <a:endParaRPr sz="1500"/>
          </a:p>
          <a:p>
            <a:pPr indent="0" lvl="0" marL="0" rtl="0" algn="l">
              <a:spcBef>
                <a:spcPts val="0"/>
              </a:spcBef>
              <a:spcAft>
                <a:spcPts val="0"/>
              </a:spcAft>
              <a:buNone/>
            </a:pPr>
            <a:r>
              <a:rPr lang="es-AR" sz="1500"/>
              <a:t>Y por último las conclusiones obtenidas.</a:t>
            </a:r>
            <a:endParaRPr sz="1500"/>
          </a:p>
          <a:p>
            <a:pPr indent="0" lvl="0" marL="0" rtl="0" algn="l">
              <a:spcBef>
                <a:spcPts val="0"/>
              </a:spcBef>
              <a:spcAft>
                <a:spcPts val="0"/>
              </a:spcAft>
              <a:buNone/>
            </a:pPr>
            <a:r>
              <a:rPr lang="es-AR" sz="1500"/>
              <a:t>Q: </a:t>
            </a:r>
            <a:endParaRPr sz="1500"/>
          </a:p>
          <a:p>
            <a:pPr indent="0" lvl="0" marL="0" rtl="0" algn="l">
              <a:spcBef>
                <a:spcPts val="0"/>
              </a:spcBef>
              <a:spcAft>
                <a:spcPts val="0"/>
              </a:spcAft>
              <a:buNone/>
            </a:pPr>
            <a:r>
              <a:rPr lang="es-AR" sz="1500"/>
              <a:t>Ahora les voy a contar que es la AW y vamos a ver ejemplos No accesibles y esos mismos ejemplos como podemos transformarlos en Accesibles.</a:t>
            </a:r>
            <a:endParaRPr sz="1500"/>
          </a:p>
        </p:txBody>
      </p:sp>
      <p:sp>
        <p:nvSpPr>
          <p:cNvPr id="95" name="Google Shape;95;p3: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1: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80000"/>
              </a:lnSpc>
              <a:spcBef>
                <a:spcPts val="0"/>
              </a:spcBef>
              <a:spcAft>
                <a:spcPts val="0"/>
              </a:spcAft>
              <a:buNone/>
            </a:pPr>
            <a:r>
              <a:rPr lang="es-AR" sz="1500"/>
              <a:t>&lt;NO LEO LA DIAPOSITIVA&gt;</a:t>
            </a:r>
            <a:endParaRPr sz="1500"/>
          </a:p>
          <a:p>
            <a:pPr indent="0" lvl="0" marL="0" rtl="0" algn="just">
              <a:lnSpc>
                <a:spcPct val="80000"/>
              </a:lnSpc>
              <a:spcBef>
                <a:spcPts val="0"/>
              </a:spcBef>
              <a:spcAft>
                <a:spcPts val="0"/>
              </a:spcAft>
              <a:buNone/>
            </a:pPr>
            <a:r>
              <a:t/>
            </a:r>
            <a:endParaRPr sz="1500"/>
          </a:p>
          <a:p>
            <a:pPr indent="0" lvl="0" marL="0" rtl="0" algn="just">
              <a:lnSpc>
                <a:spcPct val="80000"/>
              </a:lnSpc>
              <a:spcBef>
                <a:spcPts val="0"/>
              </a:spcBef>
              <a:spcAft>
                <a:spcPts val="0"/>
              </a:spcAft>
              <a:buNone/>
            </a:pPr>
            <a:r>
              <a:rPr lang="es-AR" sz="1500"/>
              <a:t>Q:</a:t>
            </a:r>
            <a:endParaRPr sz="1500"/>
          </a:p>
          <a:p>
            <a:pPr indent="0" lvl="0" marL="0" rtl="0" algn="just">
              <a:lnSpc>
                <a:spcPct val="80000"/>
              </a:lnSpc>
              <a:spcBef>
                <a:spcPts val="0"/>
              </a:spcBef>
              <a:spcAft>
                <a:spcPts val="0"/>
              </a:spcAft>
              <a:buNone/>
            </a:pPr>
            <a:r>
              <a:rPr lang="es-AR" sz="1500"/>
              <a:t>Para lograr conformidad con el nivel:</a:t>
            </a:r>
            <a:endParaRPr sz="1500"/>
          </a:p>
          <a:p>
            <a:pPr indent="0" lvl="0" marL="0" rtl="0" algn="just">
              <a:lnSpc>
                <a:spcPct val="80000"/>
              </a:lnSpc>
              <a:spcBef>
                <a:spcPts val="0"/>
              </a:spcBef>
              <a:spcAft>
                <a:spcPts val="0"/>
              </a:spcAft>
              <a:buNone/>
            </a:pPr>
            <a:r>
              <a:rPr b="1" lang="es-AR" sz="1500"/>
              <a:t>A</a:t>
            </a:r>
            <a:r>
              <a:rPr lang="es-AR" sz="1500"/>
              <a:t> se tiene que satisfacer todos los criterios del nivel </a:t>
            </a:r>
            <a:r>
              <a:rPr b="1" lang="es-AR" sz="1500"/>
              <a:t>A</a:t>
            </a:r>
            <a:r>
              <a:rPr lang="es-AR" sz="1500"/>
              <a:t>.</a:t>
            </a:r>
            <a:endParaRPr sz="1500"/>
          </a:p>
          <a:p>
            <a:pPr indent="0" lvl="0" marL="0" marR="0" rtl="0" algn="l">
              <a:lnSpc>
                <a:spcPct val="100000"/>
              </a:lnSpc>
              <a:spcBef>
                <a:spcPts val="0"/>
              </a:spcBef>
              <a:spcAft>
                <a:spcPts val="0"/>
              </a:spcAft>
              <a:buClr>
                <a:schemeClr val="dk1"/>
              </a:buClr>
              <a:buSzPts val="1200"/>
              <a:buFont typeface="Calibri"/>
              <a:buNone/>
            </a:pPr>
            <a:r>
              <a:rPr b="1" lang="es-AR" sz="1500"/>
              <a:t>AA</a:t>
            </a:r>
            <a:r>
              <a:rPr lang="es-AR" sz="1500"/>
              <a:t> se tiene que satisfacer todos los criterios del nivel </a:t>
            </a:r>
            <a:r>
              <a:rPr b="1" lang="es-AR" sz="1500"/>
              <a:t>A y AA</a:t>
            </a:r>
            <a:r>
              <a:rPr lang="es-AR" sz="1500"/>
              <a:t>.</a:t>
            </a:r>
            <a:endParaRPr sz="1500"/>
          </a:p>
          <a:p>
            <a:pPr indent="0" lvl="0" marL="0" marR="0" rtl="0" algn="l">
              <a:lnSpc>
                <a:spcPct val="100000"/>
              </a:lnSpc>
              <a:spcBef>
                <a:spcPts val="0"/>
              </a:spcBef>
              <a:spcAft>
                <a:spcPts val="0"/>
              </a:spcAft>
              <a:buClr>
                <a:schemeClr val="dk1"/>
              </a:buClr>
              <a:buSzPts val="1200"/>
              <a:buFont typeface="Calibri"/>
              <a:buNone/>
            </a:pPr>
            <a:r>
              <a:rPr b="1" lang="es-AR" sz="1500"/>
              <a:t>AAA</a:t>
            </a:r>
            <a:r>
              <a:rPr lang="es-AR" sz="1500"/>
              <a:t> se tiene que  satisfacer todos los criterios del nivel </a:t>
            </a:r>
            <a:r>
              <a:rPr b="1" lang="es-AR" sz="1500"/>
              <a:t>A, AA y AAA</a:t>
            </a:r>
            <a:r>
              <a:rPr lang="es-AR" sz="1500"/>
              <a:t>.</a:t>
            </a:r>
            <a:endParaRPr/>
          </a:p>
        </p:txBody>
      </p:sp>
      <p:sp>
        <p:nvSpPr>
          <p:cNvPr id="275" name="Google Shape;275;p21: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lnSpc>
                <a:spcPct val="90000"/>
              </a:lnSpc>
              <a:spcBef>
                <a:spcPts val="0"/>
              </a:spcBef>
              <a:spcAft>
                <a:spcPts val="0"/>
              </a:spcAft>
              <a:buNone/>
            </a:pPr>
            <a:r>
              <a:rPr lang="es-AR" sz="1500"/>
              <a:t>P: </a:t>
            </a:r>
            <a:endParaRPr sz="1500"/>
          </a:p>
          <a:p>
            <a:pPr indent="0" lvl="0" marL="0" rtl="0" algn="l">
              <a:lnSpc>
                <a:spcPct val="90000"/>
              </a:lnSpc>
              <a:spcBef>
                <a:spcPts val="0"/>
              </a:spcBef>
              <a:spcAft>
                <a:spcPts val="0"/>
              </a:spcAft>
              <a:buNone/>
            </a:pPr>
            <a:r>
              <a:rPr lang="es-AR" sz="1500"/>
              <a:t>En Argentina, La Ley 26653 aprobada en noviembre de 2010 garantiza y </a:t>
            </a:r>
            <a:r>
              <a:rPr lang="es-AR" sz="1500"/>
              <a:t>amplía</a:t>
            </a:r>
            <a:r>
              <a:rPr lang="es-AR" sz="1500"/>
              <a:t> el acceso a la información pública a las personas con discapacidad. El Estado Nacional </a:t>
            </a:r>
            <a:r>
              <a:rPr lang="es-AR" sz="1500"/>
              <a:t>deberá</a:t>
            </a:r>
            <a:r>
              <a:rPr lang="es-AR" sz="1500"/>
              <a:t> respetar en los diseños de sus páginas web las normas y requisitos sobre AW para </a:t>
            </a:r>
            <a:r>
              <a:rPr lang="es-AR" sz="1500"/>
              <a:t>defender los derechos de las personas con discapacidad.</a:t>
            </a:r>
            <a:endParaRPr sz="1500"/>
          </a:p>
          <a:p>
            <a:pPr indent="0" lvl="0" marL="0" rtl="0" algn="l">
              <a:lnSpc>
                <a:spcPct val="90000"/>
              </a:lnSpc>
              <a:spcBef>
                <a:spcPts val="0"/>
              </a:spcBef>
              <a:spcAft>
                <a:spcPts val="0"/>
              </a:spcAft>
              <a:buNone/>
            </a:pPr>
            <a:r>
              <a:rPr lang="es-AR" sz="1500"/>
              <a:t>&lt;NO LEO LA DIAPOSITIVA&gt;</a:t>
            </a:r>
            <a:endParaRPr sz="1500"/>
          </a:p>
          <a:p>
            <a:pPr indent="0" lvl="0" marL="0" rtl="0" algn="l">
              <a:lnSpc>
                <a:spcPct val="90000"/>
              </a:lnSpc>
              <a:spcBef>
                <a:spcPts val="0"/>
              </a:spcBef>
              <a:spcAft>
                <a:spcPts val="0"/>
              </a:spcAft>
              <a:buNone/>
            </a:pPr>
            <a:r>
              <a:rPr lang="es-AR" sz="1500"/>
              <a:t>En agosto de 2014, la ONTI en la Disposición 2/2014 estableció entre los puntos </a:t>
            </a:r>
            <a:r>
              <a:rPr lang="es-AR" sz="1500"/>
              <a:t>más</a:t>
            </a:r>
            <a:r>
              <a:rPr lang="es-AR" sz="1500"/>
              <a:t> importantes aprobar las WCAG 2.0 como normas de accesibilidad web, que el nivel mínimo de conformidad es el A (HTML. CSS y Generales). Y que cada criterio correcto vale 4 puntos y era necesario llegar a los 80 puntos, es decir, tener 20 criterios OK de los 25 criterios para en nivel A).</a:t>
            </a:r>
            <a:endParaRPr sz="1500"/>
          </a:p>
          <a:p>
            <a:pPr indent="0" lvl="0" marL="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rPr lang="es-AR" sz="1300"/>
              <a:t> </a:t>
            </a:r>
            <a:endParaRPr sz="1300"/>
          </a:p>
        </p:txBody>
      </p:sp>
      <p:sp>
        <p:nvSpPr>
          <p:cNvPr id="287" name="Google Shape;287;p2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5946f8526_0_2: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f5946f8526_0_2: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90000"/>
              </a:lnSpc>
              <a:spcBef>
                <a:spcPts val="0"/>
              </a:spcBef>
              <a:spcAft>
                <a:spcPts val="0"/>
              </a:spcAft>
              <a:buNone/>
            </a:pPr>
            <a:r>
              <a:rPr lang="es-AR" sz="1500"/>
              <a:t>P:</a:t>
            </a:r>
            <a:endParaRPr sz="1500"/>
          </a:p>
          <a:p>
            <a:pPr indent="0" lvl="0" marL="0" rtl="0" algn="l">
              <a:lnSpc>
                <a:spcPct val="90000"/>
              </a:lnSpc>
              <a:spcBef>
                <a:spcPts val="0"/>
              </a:spcBef>
              <a:spcAft>
                <a:spcPts val="0"/>
              </a:spcAft>
              <a:buNone/>
            </a:pPr>
            <a:r>
              <a:rPr lang="es-AR" sz="1500"/>
              <a:t>En setiembre de 2019, la ONTI publico la Disposición ONTI 06/2019 que establece:</a:t>
            </a:r>
            <a:endParaRPr sz="1500"/>
          </a:p>
          <a:p>
            <a:pPr indent="0" lvl="0" marL="0" rtl="0" algn="l">
              <a:lnSpc>
                <a:spcPct val="90000"/>
              </a:lnSpc>
              <a:spcBef>
                <a:spcPts val="0"/>
              </a:spcBef>
              <a:spcAft>
                <a:spcPts val="0"/>
              </a:spcAft>
              <a:buNone/>
            </a:pPr>
            <a:r>
              <a:rPr b="1" lang="es-AR" sz="1500"/>
              <a:t>ART 1 </a:t>
            </a:r>
            <a:r>
              <a:rPr lang="es-AR" sz="1500"/>
              <a:t>-&gt; Se basa en las </a:t>
            </a:r>
            <a:r>
              <a:rPr b="1" lang="es-AR" sz="1500"/>
              <a:t>WCAG 2.0</a:t>
            </a:r>
            <a:endParaRPr sz="1500"/>
          </a:p>
          <a:p>
            <a:pPr indent="0" lvl="0" marL="0" rtl="0" algn="l">
              <a:lnSpc>
                <a:spcPct val="90000"/>
              </a:lnSpc>
              <a:spcBef>
                <a:spcPts val="0"/>
              </a:spcBef>
              <a:spcAft>
                <a:spcPts val="0"/>
              </a:spcAft>
              <a:buNone/>
            </a:pPr>
            <a:r>
              <a:rPr b="1" lang="es-AR" sz="1500"/>
              <a:t>ART 2 </a:t>
            </a:r>
            <a:r>
              <a:rPr lang="es-AR" sz="1500"/>
              <a:t>-&gt; Nivel mínimo de conformidad es el </a:t>
            </a:r>
            <a:r>
              <a:rPr b="1" lang="es-AR" sz="1500"/>
              <a:t>A y AA (HTML y CSS)</a:t>
            </a:r>
            <a:endParaRPr sz="1500"/>
          </a:p>
          <a:p>
            <a:pPr indent="0" lvl="0" marL="0" rtl="0" algn="l">
              <a:lnSpc>
                <a:spcPct val="90000"/>
              </a:lnSpc>
              <a:spcBef>
                <a:spcPts val="0"/>
              </a:spcBef>
              <a:spcAft>
                <a:spcPts val="0"/>
              </a:spcAft>
              <a:buNone/>
            </a:pPr>
            <a:r>
              <a:rPr b="1" lang="es-AR" sz="1500"/>
              <a:t>ART 3 </a:t>
            </a:r>
            <a:r>
              <a:rPr lang="es-AR" sz="1500"/>
              <a:t>-&gt; Periodos evaluatorios 1) &gt;= </a:t>
            </a:r>
            <a:r>
              <a:rPr b="1" lang="es-AR" sz="1500"/>
              <a:t>2</a:t>
            </a:r>
            <a:r>
              <a:rPr b="1" lang="es-AR" sz="1500"/>
              <a:t>0</a:t>
            </a:r>
            <a:r>
              <a:rPr lang="es-AR" sz="1500"/>
              <a:t> criterios  2) &gt;= </a:t>
            </a:r>
            <a:r>
              <a:rPr b="1" lang="es-AR" sz="1500"/>
              <a:t>3</a:t>
            </a:r>
            <a:r>
              <a:rPr b="1" lang="es-AR" sz="1500"/>
              <a:t>0</a:t>
            </a:r>
            <a:r>
              <a:rPr lang="es-AR" sz="1500"/>
              <a:t> criterios.  De un total de 38 criterios entre Nivel A y AA</a:t>
            </a:r>
            <a:endParaRPr sz="1500"/>
          </a:p>
          <a:p>
            <a:pPr indent="0" lvl="0" marL="0" rtl="0" algn="l">
              <a:lnSpc>
                <a:spcPct val="90000"/>
              </a:lnSpc>
              <a:spcBef>
                <a:spcPts val="0"/>
              </a:spcBef>
              <a:spcAft>
                <a:spcPts val="0"/>
              </a:spcAft>
              <a:buNone/>
            </a:pPr>
            <a:r>
              <a:rPr b="1" lang="es-AR" sz="1500"/>
              <a:t>La Herramienta AW “Accesi1” (proyecto de la UNO)</a:t>
            </a:r>
            <a:r>
              <a:rPr lang="es-AR" sz="1500"/>
              <a:t> se basa en esta contabilidad para determinar si un sitio es o no accesible.	</a:t>
            </a:r>
            <a:endParaRPr sz="1500"/>
          </a:p>
        </p:txBody>
      </p:sp>
      <p:sp>
        <p:nvSpPr>
          <p:cNvPr id="295" name="Google Shape;295;gf5946f8526_0_2: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5946f8526_0_10: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f5946f8526_0_10: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90000"/>
              </a:lnSpc>
              <a:spcBef>
                <a:spcPts val="0"/>
              </a:spcBef>
              <a:spcAft>
                <a:spcPts val="0"/>
              </a:spcAft>
              <a:buNone/>
            </a:pPr>
            <a:r>
              <a:rPr lang="es-AR" sz="1500"/>
              <a:t>P:</a:t>
            </a:r>
            <a:endParaRPr sz="1500"/>
          </a:p>
          <a:p>
            <a:pPr indent="0" lvl="0" marL="0" rtl="0" algn="l">
              <a:lnSpc>
                <a:spcPct val="90000"/>
              </a:lnSpc>
              <a:spcBef>
                <a:spcPts val="0"/>
              </a:spcBef>
              <a:spcAft>
                <a:spcPts val="0"/>
              </a:spcAft>
              <a:buNone/>
            </a:pPr>
            <a:r>
              <a:rPr lang="es-AR" sz="1500"/>
              <a:t>En esta grilla vemos la estructura del ANEXO 2 dispuesto por la ONTI, </a:t>
            </a:r>
            <a:r>
              <a:rPr lang="es-AR" sz="1500"/>
              <a:t>donde se exponen los 38 criterios (niveles A y AA) de cada uno de los 4 principios.</a:t>
            </a:r>
            <a:endParaRPr sz="1500"/>
          </a:p>
          <a:p>
            <a:pPr indent="0" lvl="0" marL="0" rtl="0" algn="l">
              <a:lnSpc>
                <a:spcPct val="90000"/>
              </a:lnSpc>
              <a:spcBef>
                <a:spcPts val="0"/>
              </a:spcBef>
              <a:spcAft>
                <a:spcPts val="0"/>
              </a:spcAft>
              <a:buNone/>
            </a:pPr>
            <a:r>
              <a:rPr b="1" lang="es-AR" sz="1500"/>
              <a:t>La Herramienta AW (proyecto de la UNO)</a:t>
            </a:r>
            <a:r>
              <a:rPr lang="es-AR" sz="1500"/>
              <a:t> exporta en formato PDF el anexo II con información del análisis automático.</a:t>
            </a:r>
            <a:endParaRPr sz="1500"/>
          </a:p>
          <a:p>
            <a:pPr indent="0" lvl="0" marL="0" rtl="0" algn="l">
              <a:lnSpc>
                <a:spcPct val="90000"/>
              </a:lnSpc>
              <a:spcBef>
                <a:spcPts val="0"/>
              </a:spcBef>
              <a:spcAft>
                <a:spcPts val="0"/>
              </a:spcAft>
              <a:buNone/>
            </a:pPr>
            <a:r>
              <a:rPr lang="es-AR" sz="1500"/>
              <a:t>Q:</a:t>
            </a:r>
            <a:endParaRPr sz="1500"/>
          </a:p>
          <a:p>
            <a:pPr indent="0" lvl="0" marL="0" rtl="0" algn="l">
              <a:lnSpc>
                <a:spcPct val="90000"/>
              </a:lnSpc>
              <a:spcBef>
                <a:spcPts val="0"/>
              </a:spcBef>
              <a:spcAft>
                <a:spcPts val="0"/>
              </a:spcAft>
              <a:buNone/>
            </a:pPr>
            <a:r>
              <a:rPr b="1" lang="es-AR" sz="1500"/>
              <a:t>Ahora Pablo nos va a comentar que hace que un contenido sea accesible o no.</a:t>
            </a:r>
            <a:endParaRPr b="1" sz="1500"/>
          </a:p>
          <a:p>
            <a:pPr indent="0" lvl="0" marL="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rPr lang="es-AR" sz="1500"/>
              <a:t>-------------------------------</a:t>
            </a:r>
            <a:endParaRPr sz="1500"/>
          </a:p>
          <a:p>
            <a:pPr indent="0" lvl="0" marL="0" rtl="0" algn="l">
              <a:lnSpc>
                <a:spcPct val="90000"/>
              </a:lnSpc>
              <a:spcBef>
                <a:spcPts val="0"/>
              </a:spcBef>
              <a:spcAft>
                <a:spcPts val="0"/>
              </a:spcAft>
              <a:buNone/>
            </a:pPr>
            <a:r>
              <a:rPr lang="es-AR" sz="1500"/>
              <a:t>Termina Pablo Pandolfo</a:t>
            </a:r>
            <a:endParaRPr sz="1500"/>
          </a:p>
          <a:p>
            <a:pPr indent="0" lvl="0" marL="0" rtl="0" algn="l">
              <a:lnSpc>
                <a:spcPct val="90000"/>
              </a:lnSpc>
              <a:spcBef>
                <a:spcPts val="0"/>
              </a:spcBef>
              <a:spcAft>
                <a:spcPts val="0"/>
              </a:spcAft>
              <a:buNone/>
            </a:pPr>
            <a:r>
              <a:t/>
            </a:r>
            <a:endParaRPr sz="1500"/>
          </a:p>
        </p:txBody>
      </p:sp>
      <p:sp>
        <p:nvSpPr>
          <p:cNvPr id="303" name="Google Shape;303;gf5946f8526_0_10: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5: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Arranca Pablo Rechimon</a:t>
            </a:r>
            <a:endParaRPr/>
          </a:p>
          <a:p>
            <a:pPr indent="0" lvl="0" marL="0" rtl="0" algn="l">
              <a:spcBef>
                <a:spcPts val="0"/>
              </a:spcBef>
              <a:spcAft>
                <a:spcPts val="0"/>
              </a:spcAft>
              <a:buNone/>
            </a:pPr>
            <a:r>
              <a:rPr lang="es-AR"/>
              <a:t>P:</a:t>
            </a:r>
            <a:endParaRPr/>
          </a:p>
          <a:p>
            <a:pPr indent="0" lvl="0" marL="0" rtl="0" algn="l">
              <a:spcBef>
                <a:spcPts val="0"/>
              </a:spcBef>
              <a:spcAft>
                <a:spcPts val="0"/>
              </a:spcAft>
              <a:buNone/>
            </a:pPr>
            <a:r>
              <a:rPr lang="es-AR"/>
              <a:t>Muchas gracias Pablo. Bueno, para comenzar a ejemplificar y que podamos tangilibizar lo que venimos hablando, vamos a arrancar con el contenido accesible.</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Cómo lograr que el contenido de una página web sea accesible y comprensible.</a:t>
            </a:r>
            <a:endParaRPr/>
          </a:p>
        </p:txBody>
      </p:sp>
      <p:sp>
        <p:nvSpPr>
          <p:cNvPr id="311" name="Google Shape;311;p25: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300"/>
              <a:t>P:</a:t>
            </a:r>
            <a:endParaRPr sz="1300"/>
          </a:p>
          <a:p>
            <a:pPr indent="0" lvl="0" marL="0" rtl="0" algn="l">
              <a:spcBef>
                <a:spcPts val="0"/>
              </a:spcBef>
              <a:spcAft>
                <a:spcPts val="0"/>
              </a:spcAft>
              <a:buNone/>
            </a:pPr>
            <a:r>
              <a:rPr lang="es-AR" sz="1300"/>
              <a:t>Para empezar, debemos preguntarnos, ¿Que es el contenido de una pagina web?</a:t>
            </a:r>
            <a:endParaRPr sz="1300"/>
          </a:p>
          <a:p>
            <a:pPr indent="0" lvl="0" marL="0" rtl="0" algn="l">
              <a:spcBef>
                <a:spcPts val="0"/>
              </a:spcBef>
              <a:spcAft>
                <a:spcPts val="0"/>
              </a:spcAft>
              <a:buNone/>
            </a:pPr>
            <a:r>
              <a:rPr lang="es-AR" sz="1300"/>
              <a:t>Q</a:t>
            </a:r>
            <a:r>
              <a:rPr lang="es-AR" sz="1300"/>
              <a:t>:</a:t>
            </a:r>
            <a:endParaRPr/>
          </a:p>
          <a:p>
            <a:pPr indent="0" lvl="0" marL="0" rtl="0" algn="l">
              <a:spcBef>
                <a:spcPts val="0"/>
              </a:spcBef>
              <a:spcAft>
                <a:spcPts val="0"/>
              </a:spcAft>
              <a:buNone/>
            </a:pPr>
            <a:r>
              <a:rPr lang="es-AR" sz="1300"/>
              <a:t>El contenido de una pagina web es</a:t>
            </a:r>
            <a:r>
              <a:rPr lang="es-AR" sz="1300"/>
              <a:t> todo lo que se incluye en una página web o es enlazado desde una página web.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AR" sz="1300"/>
              <a:t>Observemos que pasa cuando se muestran subtitulos de un video en una pagina web.</a:t>
            </a:r>
            <a:endParaRPr sz="1300"/>
          </a:p>
          <a:p>
            <a:pPr indent="0" lvl="0" marL="0" rtl="0" algn="l">
              <a:spcBef>
                <a:spcPts val="0"/>
              </a:spcBef>
              <a:spcAft>
                <a:spcPts val="0"/>
              </a:spcAft>
              <a:buNone/>
            </a:pPr>
            <a:r>
              <a:t/>
            </a:r>
            <a:endParaRPr/>
          </a:p>
        </p:txBody>
      </p:sp>
      <p:sp>
        <p:nvSpPr>
          <p:cNvPr id="319" name="Google Shape;319;p2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3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l">
              <a:spcBef>
                <a:spcPts val="0"/>
              </a:spcBef>
              <a:spcAft>
                <a:spcPts val="0"/>
              </a:spcAft>
              <a:buNone/>
            </a:pPr>
            <a:r>
              <a:rPr lang="es-AR"/>
              <a:t>Como he mencionado, los subtitulos de voz se presentan cuando aparece un dialogo en un contenido multimedia. Para garantizar la accesibilidad de estos subtitulos, resulta importante tener los siguientes aspectos en cuenta.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Un Subtítulos de voz, no debe incluir únicamente el diálogo. Como se aprecia en el ejemplo del lado izquierdo, no se utiliza ningúna ayuda para identificar el contexto ni las entidades que participan en dicho contenido.</a:t>
            </a:r>
            <a:endParaRPr/>
          </a:p>
          <a:p>
            <a:pPr indent="0" lvl="0" marL="0" rtl="0" algn="l">
              <a:spcBef>
                <a:spcPts val="0"/>
              </a:spcBef>
              <a:spcAft>
                <a:spcPts val="0"/>
              </a:spcAft>
              <a:buNone/>
            </a:pPr>
            <a:r>
              <a:rPr lang="es-AR"/>
              <a:t>Si personas sordas estarían leyendo estos subtitulos se estarían perdiendo gran parte de la información </a:t>
            </a:r>
            <a:r>
              <a:rPr lang="es-AR"/>
              <a:t>proveída</a:t>
            </a:r>
            <a:r>
              <a:rPr lang="es-AR"/>
              <a:t> por el contenido multimedia.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Es por eso, que resulta Accesible además del </a:t>
            </a:r>
            <a:r>
              <a:rPr lang="es-AR"/>
              <a:t>diálogo</a:t>
            </a:r>
            <a:r>
              <a:rPr lang="es-AR"/>
              <a:t> incluir equivalentes para que la información sonora se pueda entender sin problemas.</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Por el lado derecho, vemos un subtitulo descriptivo, el cual nos brinda toda la información del contexto, omitida en el ejemplo No Accesible. Brinando tanto información del sonido ambiente, como identificando a cada entidad que participa del dialogo, con distintos colores.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Los Subtítulos descriptivos nos benefician a TODOS: Por ejemplo, nos servirá para: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Ver un video en una biblioteca en que se tiene que guardar silencio.</a:t>
            </a:r>
            <a:endParaRPr/>
          </a:p>
          <a:p>
            <a:pPr indent="0" lvl="0" marL="0" rtl="0" algn="l">
              <a:spcBef>
                <a:spcPts val="0"/>
              </a:spcBef>
              <a:spcAft>
                <a:spcPts val="0"/>
              </a:spcAft>
              <a:buNone/>
            </a:pPr>
            <a:r>
              <a:rPr lang="es-AR"/>
              <a:t>La computadora que estamos usando no dispone de sonido.</a:t>
            </a:r>
            <a:endParaRPr/>
          </a:p>
          <a:p>
            <a:pPr indent="0" lvl="0" marL="0" rtl="0" algn="l">
              <a:spcBef>
                <a:spcPts val="0"/>
              </a:spcBef>
              <a:spcAft>
                <a:spcPts val="0"/>
              </a:spcAft>
              <a:buNone/>
            </a:pPr>
            <a:r>
              <a:rPr lang="es-AR"/>
              <a:t>El audio del video esta en otro idioma que no entendemos muy bien.</a:t>
            </a:r>
            <a:endParaRPr/>
          </a:p>
          <a:p>
            <a:pPr indent="0" lvl="0" marL="0" rtl="0" algn="l">
              <a:spcBef>
                <a:spcPts val="0"/>
              </a:spcBef>
              <a:spcAft>
                <a:spcPts val="0"/>
              </a:spcAft>
              <a:buNone/>
            </a:pPr>
            <a:r>
              <a:t/>
            </a:r>
            <a:endParaRPr/>
          </a:p>
          <a:p>
            <a:pPr indent="0" lvl="0" marL="0" rtl="0" algn="just">
              <a:lnSpc>
                <a:spcPct val="115000"/>
              </a:lnSpc>
              <a:spcBef>
                <a:spcPts val="400"/>
              </a:spcBef>
              <a:spcAft>
                <a:spcPts val="0"/>
              </a:spcAft>
              <a:buNone/>
            </a:pPr>
            <a:r>
              <a:rPr b="1" lang="es-AR" sz="1100">
                <a:latin typeface="Roboto"/>
                <a:ea typeface="Roboto"/>
                <a:cs typeface="Roboto"/>
                <a:sym typeface="Roboto"/>
              </a:rPr>
              <a:t>Pausa 3 segundos.</a:t>
            </a:r>
            <a:endParaRPr b="1" sz="1100">
              <a:latin typeface="Roboto"/>
              <a:ea typeface="Roboto"/>
              <a:cs typeface="Roboto"/>
              <a:sym typeface="Roboto"/>
            </a:endParaRPr>
          </a:p>
          <a:p>
            <a:pPr indent="0" lvl="0" marL="0" rtl="0" algn="just">
              <a:lnSpc>
                <a:spcPct val="115000"/>
              </a:lnSpc>
              <a:spcBef>
                <a:spcPts val="400"/>
              </a:spcBef>
              <a:spcAft>
                <a:spcPts val="0"/>
              </a:spcAft>
              <a:buNone/>
            </a:pPr>
            <a:r>
              <a:rPr b="1" lang="es-AR" sz="1100">
                <a:latin typeface="Roboto"/>
                <a:ea typeface="Roboto"/>
                <a:cs typeface="Roboto"/>
                <a:sym typeface="Roboto"/>
              </a:rPr>
              <a:t>------</a:t>
            </a:r>
            <a:endParaRPr b="1" sz="1100">
              <a:latin typeface="Roboto"/>
              <a:ea typeface="Roboto"/>
              <a:cs typeface="Roboto"/>
              <a:sym typeface="Roboto"/>
            </a:endParaRPr>
          </a:p>
          <a:p>
            <a:pPr indent="0" lvl="0" marL="0" rtl="0" algn="just">
              <a:lnSpc>
                <a:spcPct val="115000"/>
              </a:lnSpc>
              <a:spcBef>
                <a:spcPts val="400"/>
              </a:spcBef>
              <a:spcAft>
                <a:spcPts val="0"/>
              </a:spcAft>
              <a:buNone/>
            </a:pPr>
            <a:r>
              <a:t/>
            </a:r>
            <a:endParaRPr b="1" sz="1100">
              <a:latin typeface="Roboto"/>
              <a:ea typeface="Roboto"/>
              <a:cs typeface="Roboto"/>
              <a:sym typeface="Roboto"/>
            </a:endParaRPr>
          </a:p>
          <a:p>
            <a:pPr indent="0" lvl="0" marL="0" rtl="0" algn="l">
              <a:lnSpc>
                <a:spcPct val="90000"/>
              </a:lnSpc>
              <a:spcBef>
                <a:spcPts val="400"/>
              </a:spcBef>
              <a:spcAft>
                <a:spcPts val="0"/>
              </a:spcAft>
              <a:buClr>
                <a:schemeClr val="dk1"/>
              </a:buClr>
              <a:buSzPts val="2000"/>
              <a:buFont typeface="Arial"/>
              <a:buNone/>
            </a:pPr>
            <a:r>
              <a:rPr lang="es-AR" sz="1100">
                <a:latin typeface="Arial"/>
                <a:ea typeface="Arial"/>
                <a:cs typeface="Arial"/>
                <a:sym typeface="Arial"/>
              </a:rPr>
              <a:t>Continuando con el contenido accesible, veamos la importancia del lenguaje en el contenido.</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7" name="Google Shape;327;p3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9: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39: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100"/>
              <a:t>Si tenemos definido el idioma en nuestro documento en castellano, realizará la traducción automática a “Ayuda”.</a:t>
            </a:r>
            <a:endParaRPr sz="1100"/>
          </a:p>
          <a:p>
            <a:pPr indent="0" lvl="0" marL="0" rtl="0" algn="l">
              <a:spcBef>
                <a:spcPts val="0"/>
              </a:spcBef>
              <a:spcAft>
                <a:spcPts val="0"/>
              </a:spcAft>
              <a:buNone/>
            </a:pPr>
            <a:r>
              <a:t/>
            </a:r>
            <a:endParaRPr sz="1100"/>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Esto, </a:t>
            </a:r>
            <a:r>
              <a:rPr lang="es-AR" sz="1100">
                <a:latin typeface="Roboto"/>
                <a:ea typeface="Roboto"/>
                <a:cs typeface="Roboto"/>
                <a:sym typeface="Roboto"/>
              </a:rPr>
              <a:t>Incrementa la legibilidad de un documento.</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Es importante porque facilita la lectura y los motores de búsqueda identifican los contenidos en el idioma deseado.</a:t>
            </a:r>
            <a:endParaRPr sz="1100">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¿Para qué sirve? Nos srive para:</a:t>
            </a:r>
            <a:endParaRPr sz="1100">
              <a:latin typeface="Roboto"/>
              <a:ea typeface="Roboto"/>
              <a:cs typeface="Roboto"/>
              <a:sym typeface="Roboto"/>
            </a:endParaRPr>
          </a:p>
          <a:p>
            <a:pPr indent="-171450" lvl="2" marL="11430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Traducir automáticamente el texto de los botones.</a:t>
            </a:r>
            <a:endParaRPr sz="1100">
              <a:latin typeface="Roboto"/>
              <a:ea typeface="Roboto"/>
              <a:cs typeface="Roboto"/>
              <a:sym typeface="Roboto"/>
            </a:endParaRPr>
          </a:p>
          <a:p>
            <a:pPr indent="-171450" lvl="2" marL="11430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Cambiar la voz al pronunciar el texto.</a:t>
            </a:r>
            <a:endParaRPr sz="1100">
              <a:latin typeface="Roboto"/>
              <a:ea typeface="Roboto"/>
              <a:cs typeface="Roboto"/>
              <a:sym typeface="Roboto"/>
            </a:endParaRPr>
          </a:p>
          <a:p>
            <a:pPr indent="-171450" lvl="2" marL="11430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Aplicar la corrección ortográfica.</a:t>
            </a:r>
            <a:endParaRPr sz="1100">
              <a:latin typeface="Roboto"/>
              <a:ea typeface="Roboto"/>
              <a:cs typeface="Roboto"/>
              <a:sym typeface="Roboto"/>
            </a:endParaRPr>
          </a:p>
          <a:p>
            <a:pPr indent="-171450" lvl="2" marL="11430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Aplicar fuentes u otros estilos según corresponda.</a:t>
            </a:r>
            <a:endParaRPr sz="1100">
              <a:latin typeface="Roboto"/>
              <a:ea typeface="Roboto"/>
              <a:cs typeface="Roboto"/>
              <a:sym typeface="Roboto"/>
            </a:endParaRPr>
          </a:p>
          <a:p>
            <a:pPr indent="0" lvl="0" marL="0" rtl="0" algn="l">
              <a:spcBef>
                <a:spcPts val="0"/>
              </a:spcBef>
              <a:spcAft>
                <a:spcPts val="0"/>
              </a:spcAft>
              <a:buNone/>
            </a:pPr>
            <a:r>
              <a:t/>
            </a:r>
            <a:endParaRPr sz="1100"/>
          </a:p>
        </p:txBody>
      </p:sp>
      <p:sp>
        <p:nvSpPr>
          <p:cNvPr id="337" name="Google Shape;337;p39: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4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100"/>
              <a:t>P:</a:t>
            </a:r>
            <a:endParaRPr sz="1100"/>
          </a:p>
          <a:p>
            <a:pPr indent="0" lvl="0" marL="0" rtl="0" algn="l">
              <a:spcBef>
                <a:spcPts val="0"/>
              </a:spcBef>
              <a:spcAft>
                <a:spcPts val="0"/>
              </a:spcAft>
              <a:buNone/>
            </a:pPr>
            <a:r>
              <a:rPr lang="es-AR" sz="1100"/>
              <a:t>Continuemos con las Tablas.</a:t>
            </a:r>
            <a:endParaRPr sz="1100"/>
          </a:p>
          <a:p>
            <a:pPr indent="-228600" lvl="1" marL="742950" rtl="0" algn="l">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¿Para qué sirven?</a:t>
            </a:r>
            <a:endParaRPr sz="1100">
              <a:latin typeface="Roboto"/>
              <a:ea typeface="Roboto"/>
              <a:cs typeface="Roboto"/>
              <a:sym typeface="Roboto"/>
            </a:endParaRPr>
          </a:p>
          <a:p>
            <a:pPr indent="-171450" lvl="2" marL="1143000" rtl="0" algn="l">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Las tablas nos sirven para mostrar información tabular. Información tabular es aquella que permite visualizar, consultar y analizar datos.</a:t>
            </a:r>
            <a:endParaRPr sz="1100">
              <a:latin typeface="Roboto"/>
              <a:ea typeface="Roboto"/>
              <a:cs typeface="Roboto"/>
              <a:sym typeface="Roboto"/>
            </a:endParaRPr>
          </a:p>
          <a:p>
            <a:pPr indent="-171450" lvl="2" marL="1143000" rtl="0" algn="l">
              <a:lnSpc>
                <a:spcPct val="115000"/>
              </a:lnSpc>
              <a:spcBef>
                <a:spcPts val="400"/>
              </a:spcBef>
              <a:spcAft>
                <a:spcPts val="0"/>
              </a:spcAft>
              <a:buClr>
                <a:srgbClr val="FF0000"/>
              </a:buClr>
              <a:buSzPts val="1100"/>
              <a:buChar char="•"/>
            </a:pPr>
            <a:r>
              <a:rPr b="1" lang="es-AR" sz="1100">
                <a:solidFill>
                  <a:srgbClr val="FF0000"/>
                </a:solidFill>
                <a:latin typeface="Roboto"/>
                <a:ea typeface="Roboto"/>
                <a:cs typeface="Roboto"/>
                <a:sym typeface="Roboto"/>
              </a:rPr>
              <a:t>Las tablas NO</a:t>
            </a:r>
            <a:r>
              <a:rPr lang="es-AR" sz="1100">
                <a:latin typeface="Roboto"/>
                <a:ea typeface="Roboto"/>
                <a:cs typeface="Roboto"/>
                <a:sym typeface="Roboto"/>
              </a:rPr>
              <a:t> sirven para dotar de presentación a los contenidos de nuestros sitios web. </a:t>
            </a:r>
            <a:r>
              <a:rPr b="1" lang="es-AR" sz="1100">
                <a:solidFill>
                  <a:srgbClr val="FF0000"/>
                </a:solidFill>
                <a:latin typeface="Roboto"/>
                <a:ea typeface="Roboto"/>
                <a:cs typeface="Roboto"/>
                <a:sym typeface="Roboto"/>
              </a:rPr>
              <a:t>NI TAMPOCO</a:t>
            </a:r>
            <a:r>
              <a:rPr lang="es-AR" sz="1100">
                <a:latin typeface="Roboto"/>
                <a:ea typeface="Roboto"/>
                <a:cs typeface="Roboto"/>
                <a:sym typeface="Roboto"/>
              </a:rPr>
              <a:t> usar tablas para maquetar nuestros sitios web.</a:t>
            </a:r>
            <a:endParaRPr sz="1100">
              <a:latin typeface="Roboto"/>
              <a:ea typeface="Roboto"/>
              <a:cs typeface="Roboto"/>
              <a:sym typeface="Roboto"/>
            </a:endParaRPr>
          </a:p>
          <a:p>
            <a:pPr indent="-171450" lvl="2" marL="1143000" rtl="0" algn="l">
              <a:lnSpc>
                <a:spcPct val="115000"/>
              </a:lnSpc>
              <a:spcBef>
                <a:spcPts val="400"/>
              </a:spcBef>
              <a:spcAft>
                <a:spcPts val="0"/>
              </a:spcAft>
              <a:buClr>
                <a:srgbClr val="00B050"/>
              </a:buClr>
              <a:buSzPts val="1100"/>
              <a:buChar char="•"/>
            </a:pPr>
            <a:r>
              <a:rPr b="1" lang="es-AR" sz="1100">
                <a:solidFill>
                  <a:srgbClr val="00B050"/>
                </a:solidFill>
                <a:latin typeface="Roboto"/>
                <a:ea typeface="Roboto"/>
                <a:cs typeface="Roboto"/>
                <a:sym typeface="Roboto"/>
              </a:rPr>
              <a:t>SI</a:t>
            </a:r>
            <a:r>
              <a:rPr lang="es-AR" sz="1100">
                <a:latin typeface="Roboto"/>
                <a:ea typeface="Roboto"/>
                <a:cs typeface="Roboto"/>
                <a:sym typeface="Roboto"/>
              </a:rPr>
              <a:t> usarlas para las tablas de datos.</a:t>
            </a:r>
            <a:endParaRPr sz="1100">
              <a:latin typeface="Roboto"/>
              <a:ea typeface="Roboto"/>
              <a:cs typeface="Roboto"/>
              <a:sym typeface="Roboto"/>
            </a:endParaRPr>
          </a:p>
          <a:p>
            <a:pPr indent="0" lvl="0" marL="1143000" rtl="0" algn="l">
              <a:lnSpc>
                <a:spcPct val="115000"/>
              </a:lnSpc>
              <a:spcBef>
                <a:spcPts val="40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AR" sz="1100"/>
              <a:t>Vamos a hablar del contenido tabular que se presenta en tablas.</a:t>
            </a:r>
            <a:endParaRPr sz="1100"/>
          </a:p>
          <a:p>
            <a:pPr indent="0" lvl="0" marL="0" rtl="0" algn="l">
              <a:spcBef>
                <a:spcPts val="0"/>
              </a:spcBef>
              <a:spcAft>
                <a:spcPts val="0"/>
              </a:spcAft>
              <a:buNone/>
            </a:pPr>
            <a:r>
              <a:rPr lang="es-AR" sz="1100"/>
              <a:t>Q:</a:t>
            </a:r>
            <a:endParaRPr sz="1100"/>
          </a:p>
          <a:p>
            <a:pPr indent="0" lvl="0" marL="0" rtl="0" algn="l">
              <a:spcBef>
                <a:spcPts val="0"/>
              </a:spcBef>
              <a:spcAft>
                <a:spcPts val="0"/>
              </a:spcAft>
              <a:buNone/>
            </a:pPr>
            <a:r>
              <a:rPr lang="es-AR" sz="1100"/>
              <a:t>Para entender la importancia de la programación accesible de las tablas de datos, Tenemos que responder a la pregunta: Cómo leemos las tabla?</a:t>
            </a:r>
            <a:endParaRPr sz="1100"/>
          </a:p>
          <a:p>
            <a:pPr indent="0" lvl="0" marL="0" rtl="0" algn="l">
              <a:spcBef>
                <a:spcPts val="0"/>
              </a:spcBef>
              <a:spcAft>
                <a:spcPts val="0"/>
              </a:spcAft>
              <a:buNone/>
            </a:pPr>
            <a:r>
              <a:rPr lang="es-AR" sz="1100"/>
              <a:t>Personas invidentes: recordar que las personas ciegas usan lectores de pantalla.</a:t>
            </a:r>
            <a:endParaRPr sz="1100"/>
          </a:p>
        </p:txBody>
      </p:sp>
      <p:sp>
        <p:nvSpPr>
          <p:cNvPr id="352" name="Google Shape;352;p4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3: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43: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Un  lector de pantalla, si nuestra tabla no es accesible, la leería de forma secuencial, es decir, leería….</a:t>
            </a:r>
            <a:endParaRPr/>
          </a:p>
          <a:p>
            <a:pPr indent="0" lvl="0" marL="0" rtl="0" algn="l">
              <a:spcBef>
                <a:spcPts val="0"/>
              </a:spcBef>
              <a:spcAft>
                <a:spcPts val="0"/>
              </a:spcAft>
              <a:buNone/>
            </a:pPr>
            <a:r>
              <a:rPr lang="es-AR"/>
              <a:t>LEER PPT LADO DERECHO.</a:t>
            </a:r>
            <a:endParaRPr/>
          </a:p>
          <a:p>
            <a:pPr indent="0" lvl="0" marL="0" rtl="0" algn="l">
              <a:spcBef>
                <a:spcPts val="0"/>
              </a:spcBef>
              <a:spcAft>
                <a:spcPts val="0"/>
              </a:spcAft>
              <a:buNone/>
            </a:pPr>
            <a:r>
              <a:rPr lang="es-AR"/>
              <a:t>Resultando incomprensible para el usuario que utiliza un lector de pantalla la tabla de datos presentada en pantalla.</a:t>
            </a:r>
            <a:endParaRPr/>
          </a:p>
        </p:txBody>
      </p:sp>
      <p:sp>
        <p:nvSpPr>
          <p:cNvPr id="362" name="Google Shape;362;p43: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5: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80000"/>
              </a:lnSpc>
              <a:spcBef>
                <a:spcPts val="0"/>
              </a:spcBef>
              <a:spcAft>
                <a:spcPts val="0"/>
              </a:spcAft>
              <a:buNone/>
            </a:pPr>
            <a:r>
              <a:rPr lang="es-AR" sz="1500"/>
              <a:t>&lt;Leo la diapositiva&gt;</a:t>
            </a:r>
            <a:endParaRPr sz="1500"/>
          </a:p>
          <a:p>
            <a:pPr indent="0" lvl="0" marL="0" rtl="0" algn="just">
              <a:lnSpc>
                <a:spcPct val="80000"/>
              </a:lnSpc>
              <a:spcBef>
                <a:spcPts val="0"/>
              </a:spcBef>
              <a:spcAft>
                <a:spcPts val="0"/>
              </a:spcAft>
              <a:buNone/>
            </a:pPr>
            <a:r>
              <a:rPr lang="es-AR" sz="1500"/>
              <a:t>Q:</a:t>
            </a:r>
            <a:endParaRPr sz="1500"/>
          </a:p>
          <a:p>
            <a:pPr indent="0" lvl="0" marL="0" rtl="0" algn="just">
              <a:lnSpc>
                <a:spcPct val="80000"/>
              </a:lnSpc>
              <a:spcBef>
                <a:spcPts val="0"/>
              </a:spcBef>
              <a:spcAft>
                <a:spcPts val="0"/>
              </a:spcAft>
              <a:buNone/>
            </a:pPr>
            <a:r>
              <a:rPr lang="es-AR" sz="1500"/>
              <a:t>La Ley 26653 nos dice que l</a:t>
            </a:r>
            <a:r>
              <a:rPr lang="es-AR" sz="1500"/>
              <a:t>a </a:t>
            </a:r>
            <a:r>
              <a:rPr b="0" lang="es-AR" sz="1500"/>
              <a:t>AW</a:t>
            </a:r>
            <a:r>
              <a:rPr b="1" lang="es-AR" sz="1500"/>
              <a:t> </a:t>
            </a:r>
            <a:r>
              <a:rPr lang="es-AR" sz="1500"/>
              <a:t>tiene como objetivo lograr que las páginas web sean utilizables por el máximo número de personas, </a:t>
            </a:r>
            <a:endParaRPr sz="1500"/>
          </a:p>
          <a:p>
            <a:pPr indent="0" lvl="0" marL="0" rtl="0" algn="just">
              <a:lnSpc>
                <a:spcPct val="80000"/>
              </a:lnSpc>
              <a:spcBef>
                <a:spcPts val="0"/>
              </a:spcBef>
              <a:spcAft>
                <a:spcPts val="0"/>
              </a:spcAft>
              <a:buNone/>
            </a:pPr>
            <a:r>
              <a:rPr lang="es-AR" sz="1500"/>
              <a:t>independientemente de sus conocimientos o capacidades e </a:t>
            </a:r>
            <a:endParaRPr sz="1500"/>
          </a:p>
          <a:p>
            <a:pPr indent="0" lvl="0" marL="0" rtl="0" algn="just">
              <a:lnSpc>
                <a:spcPct val="80000"/>
              </a:lnSpc>
              <a:spcBef>
                <a:spcPts val="0"/>
              </a:spcBef>
              <a:spcAft>
                <a:spcPts val="0"/>
              </a:spcAft>
              <a:buNone/>
            </a:pPr>
            <a:r>
              <a:rPr lang="es-AR" sz="1500"/>
              <a:t>independientemente de las características técnicas del equipo utilizado para acceder a la Web.</a:t>
            </a:r>
            <a:endParaRPr sz="1500"/>
          </a:p>
          <a:p>
            <a:pPr indent="0" lvl="0" marL="0" rtl="0" algn="just">
              <a:lnSpc>
                <a:spcPct val="80000"/>
              </a:lnSpc>
              <a:spcBef>
                <a:spcPts val="0"/>
              </a:spcBef>
              <a:spcAft>
                <a:spcPts val="0"/>
              </a:spcAft>
              <a:buNone/>
            </a:pPr>
            <a:r>
              <a:rPr lang="es-AR" sz="1500"/>
              <a:t>A esto nos referimos como el Acceso Universal a la Web.</a:t>
            </a:r>
            <a:endParaRPr sz="1500"/>
          </a:p>
          <a:p>
            <a:pPr indent="0" lvl="0" marL="0" rtl="0" algn="l">
              <a:spcBef>
                <a:spcPts val="0"/>
              </a:spcBef>
              <a:spcAft>
                <a:spcPts val="0"/>
              </a:spcAft>
              <a:buNone/>
            </a:pPr>
            <a:r>
              <a:t/>
            </a:r>
            <a:endParaRPr/>
          </a:p>
        </p:txBody>
      </p:sp>
      <p:sp>
        <p:nvSpPr>
          <p:cNvPr id="103" name="Google Shape;103;p5: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4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Por el contrario, si nuestra tabla es accesible, leería de la siguiente forma: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1ro. Tendría que contener la etiqueta </a:t>
            </a:r>
            <a:r>
              <a:rPr b="1" lang="es-AR"/>
              <a:t>caption</a:t>
            </a:r>
            <a:r>
              <a:rPr lang="es-AR"/>
              <a:t>; es decir, el título de la tabla: Visitantes de ejemplo.com por países.</a:t>
            </a:r>
            <a:endParaRPr/>
          </a:p>
          <a:p>
            <a:pPr indent="0" lvl="0" marL="0" rtl="0" algn="l">
              <a:spcBef>
                <a:spcPts val="0"/>
              </a:spcBef>
              <a:spcAft>
                <a:spcPts val="0"/>
              </a:spcAft>
              <a:buNone/>
            </a:pPr>
            <a:r>
              <a:rPr lang="es-AR"/>
              <a:t>2do. </a:t>
            </a:r>
            <a:r>
              <a:rPr lang="es-AR"/>
              <a:t>Tendría que contener </a:t>
            </a:r>
            <a:r>
              <a:rPr lang="es-AR"/>
              <a:t>la etiqueta </a:t>
            </a:r>
            <a:r>
              <a:rPr b="1" lang="es-AR"/>
              <a:t>summary</a:t>
            </a:r>
            <a:r>
              <a:rPr lang="es-AR"/>
              <a:t>, a través de la cual se proporciona un resumen de la relación de los datos de la tabla. En el ejemplo: Visitantes….</a:t>
            </a:r>
            <a:endParaRPr/>
          </a:p>
          <a:p>
            <a:pPr indent="0" lvl="0" marL="0" rtl="0" algn="l">
              <a:spcBef>
                <a:spcPts val="0"/>
              </a:spcBef>
              <a:spcAft>
                <a:spcPts val="0"/>
              </a:spcAft>
              <a:buNone/>
            </a:pPr>
            <a:r>
              <a:rPr lang="es-AR"/>
              <a:t>3ro. </a:t>
            </a:r>
            <a:r>
              <a:rPr lang="es-AR"/>
              <a:t>Tendría que contener </a:t>
            </a:r>
            <a:r>
              <a:rPr lang="es-AR"/>
              <a:t>la </a:t>
            </a:r>
            <a:r>
              <a:rPr b="1" lang="es-AR"/>
              <a:t>relación de las celdas que hemos indicado desde la programación</a:t>
            </a:r>
            <a:r>
              <a:rPr lang="es-AR"/>
              <a:t>, es decir, Argentina, si, Enero=10….</a:t>
            </a:r>
            <a:endParaRPr/>
          </a:p>
          <a:p>
            <a:pPr indent="0" lvl="0" marL="0" rtl="0" algn="l">
              <a:spcBef>
                <a:spcPts val="0"/>
              </a:spcBef>
              <a:spcAft>
                <a:spcPts val="0"/>
              </a:spcAft>
              <a:buNone/>
            </a:pPr>
            <a:r>
              <a:rPr lang="es-AR"/>
              <a:t>De esta forma todos los usuarios van a poder comprender la relación de los datos en cada celda de nuestra tabla.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Veamos ahora los aspectos relacionados con los formularios.</a:t>
            </a:r>
            <a:endParaRPr/>
          </a:p>
        </p:txBody>
      </p:sp>
      <p:sp>
        <p:nvSpPr>
          <p:cNvPr id="374" name="Google Shape;374;p4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4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115000"/>
              </a:lnSpc>
              <a:spcBef>
                <a:spcPts val="0"/>
              </a:spcBef>
              <a:spcAft>
                <a:spcPts val="0"/>
              </a:spcAft>
              <a:buNone/>
            </a:pPr>
            <a:r>
              <a:rPr lang="es-AR" sz="1100">
                <a:latin typeface="Roboto"/>
                <a:ea typeface="Roboto"/>
                <a:cs typeface="Roboto"/>
                <a:sym typeface="Roboto"/>
              </a:rPr>
              <a:t>Los formularios se encuentran en casi todos los sitios web.</a:t>
            </a:r>
            <a:endParaRPr sz="1100">
              <a:latin typeface="Roboto"/>
              <a:ea typeface="Roboto"/>
              <a:cs typeface="Roboto"/>
              <a:sym typeface="Roboto"/>
            </a:endParaRPr>
          </a:p>
          <a:p>
            <a:pPr indent="0" lvl="0" marL="0" rtl="0" algn="just">
              <a:lnSpc>
                <a:spcPct val="115000"/>
              </a:lnSpc>
              <a:spcBef>
                <a:spcPts val="0"/>
              </a:spcBef>
              <a:spcAft>
                <a:spcPts val="0"/>
              </a:spcAft>
              <a:buNone/>
            </a:pPr>
            <a:r>
              <a:t/>
            </a:r>
            <a:endParaRPr sz="1100">
              <a:latin typeface="Roboto"/>
              <a:ea typeface="Roboto"/>
              <a:cs typeface="Roboto"/>
              <a:sym typeface="Roboto"/>
            </a:endParaRPr>
          </a:p>
          <a:p>
            <a:pPr indent="0" lvl="0" marL="0" rtl="0" algn="just">
              <a:lnSpc>
                <a:spcPct val="115000"/>
              </a:lnSpc>
              <a:spcBef>
                <a:spcPts val="0"/>
              </a:spcBef>
              <a:spcAft>
                <a:spcPts val="0"/>
              </a:spcAft>
              <a:buNone/>
            </a:pPr>
            <a:r>
              <a:rPr lang="es-AR" sz="1100">
                <a:latin typeface="Roboto"/>
                <a:ea typeface="Roboto"/>
                <a:cs typeface="Roboto"/>
                <a:sym typeface="Roboto"/>
              </a:rPr>
              <a:t>Vamos a ver en una serie de ejemplos de como podemos realizar que nuestros formularios sean accesibles, y veamos ejemplos de aquellos formularios que no lo son.</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Es importante destacar que los controles de formulario no pueden provocar un cambio de contexto como abrir otra página o ventana, mover el foco a otro componente o enviar un formulario de forma automática o sin conocimiento del usuario. </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Debemos hacer que las páginas web aparezcan y operen de manera predecible.</a:t>
            </a:r>
            <a:endParaRPr sz="1100">
              <a:latin typeface="Roboto"/>
              <a:ea typeface="Roboto"/>
              <a:cs typeface="Roboto"/>
              <a:sym typeface="Roboto"/>
            </a:endParaRPr>
          </a:p>
          <a:p>
            <a:pPr indent="0" lvl="0" marL="342900" rtl="0" algn="just">
              <a:lnSpc>
                <a:spcPct val="115000"/>
              </a:lnSpc>
              <a:spcBef>
                <a:spcPts val="400"/>
              </a:spcBef>
              <a:spcAft>
                <a:spcPts val="0"/>
              </a:spcAft>
              <a:buNone/>
            </a:pPr>
            <a:r>
              <a:t/>
            </a:r>
            <a:endParaRPr sz="1100">
              <a:latin typeface="Roboto"/>
              <a:ea typeface="Roboto"/>
              <a:cs typeface="Roboto"/>
              <a:sym typeface="Roboto"/>
            </a:endParaRPr>
          </a:p>
          <a:p>
            <a:pPr indent="0" lvl="0" marL="342900" rtl="0" algn="just">
              <a:lnSpc>
                <a:spcPct val="115000"/>
              </a:lnSpc>
              <a:spcBef>
                <a:spcPts val="400"/>
              </a:spcBef>
              <a:spcAft>
                <a:spcPts val="0"/>
              </a:spcAft>
              <a:buNone/>
            </a:pPr>
            <a:r>
              <a:rPr lang="es-AR" sz="1100">
                <a:latin typeface="Roboto"/>
                <a:ea typeface="Roboto"/>
                <a:cs typeface="Roboto"/>
                <a:sym typeface="Roboto"/>
              </a:rPr>
              <a:t>Q: En este ejemplo podemos ver donde se setean las etiquietas con respecto al campo.</a:t>
            </a:r>
            <a:endParaRPr sz="1100">
              <a:latin typeface="Roboto"/>
              <a:ea typeface="Roboto"/>
              <a:cs typeface="Roboto"/>
              <a:sym typeface="Roboto"/>
            </a:endParaRPr>
          </a:p>
          <a:p>
            <a:pPr indent="0" lvl="0" marL="342900" rtl="0" algn="just">
              <a:lnSpc>
                <a:spcPct val="115000"/>
              </a:lnSpc>
              <a:spcBef>
                <a:spcPts val="400"/>
              </a:spcBef>
              <a:spcAft>
                <a:spcPts val="0"/>
              </a:spcAft>
              <a:buNone/>
            </a:pPr>
            <a:r>
              <a:rPr lang="es-AR" sz="1100">
                <a:latin typeface="Roboto"/>
                <a:ea typeface="Roboto"/>
                <a:cs typeface="Roboto"/>
                <a:sym typeface="Roboto"/>
              </a:rPr>
              <a:t>Si las etiquiteas van antes del campo, es para “Areas de Texto”, Listas, o campos de textos.</a:t>
            </a:r>
            <a:endParaRPr sz="1100">
              <a:latin typeface="Roboto"/>
              <a:ea typeface="Roboto"/>
              <a:cs typeface="Roboto"/>
              <a:sym typeface="Roboto"/>
            </a:endParaRPr>
          </a:p>
          <a:p>
            <a:pPr indent="0" lvl="0" marL="342900" rtl="0" algn="just">
              <a:lnSpc>
                <a:spcPct val="115000"/>
              </a:lnSpc>
              <a:spcBef>
                <a:spcPts val="400"/>
              </a:spcBef>
              <a:spcAft>
                <a:spcPts val="0"/>
              </a:spcAft>
              <a:buNone/>
            </a:pPr>
            <a:r>
              <a:rPr lang="es-AR" sz="1100">
                <a:latin typeface="Roboto"/>
                <a:ea typeface="Roboto"/>
                <a:cs typeface="Roboto"/>
                <a:sym typeface="Roboto"/>
              </a:rPr>
              <a:t>Para etiquetas después del campo, se usan Casillas de verificación y botones de radio.</a:t>
            </a:r>
            <a:endParaRPr sz="1100">
              <a:latin typeface="Roboto"/>
              <a:ea typeface="Roboto"/>
              <a:cs typeface="Roboto"/>
              <a:sym typeface="Roboto"/>
            </a:endParaRPr>
          </a:p>
        </p:txBody>
      </p:sp>
      <p:sp>
        <p:nvSpPr>
          <p:cNvPr id="386" name="Google Shape;386;p4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5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Por cada control de formulario requerido, verificar que el estado requerido está indicado en el label o legend del control del formulario. En este ejemplo, vemos como el valor de formulario, debe ser completado de forma obligatoria, para lo cual se especifica en dicho atributo, que el mismo es obligatorio.</a:t>
            </a:r>
            <a:endParaRPr/>
          </a:p>
          <a:p>
            <a:pPr indent="0" lvl="0" marL="0" rtl="0" algn="l">
              <a:spcBef>
                <a:spcPts val="0"/>
              </a:spcBef>
              <a:spcAft>
                <a:spcPts val="0"/>
              </a:spcAft>
              <a:buNone/>
            </a:pPr>
            <a:r>
              <a:t/>
            </a:r>
            <a:endParaRPr/>
          </a:p>
        </p:txBody>
      </p:sp>
      <p:sp>
        <p:nvSpPr>
          <p:cNvPr id="396" name="Google Shape;396;p5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3: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53: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Si se comunica información únicamente mediante el color en palabras, fondos u otros contenido esta información </a:t>
            </a:r>
            <a:r>
              <a:rPr lang="es-AR"/>
              <a:t>pasará</a:t>
            </a:r>
            <a:r>
              <a:rPr lang="es-AR"/>
              <a:t> desapercibida para muchos usuarios. Como podemos ver en el ejemplo, no resulta obvio que el campo Nombre debe ser completado de forma obligatoria.</a:t>
            </a:r>
            <a:endParaRPr/>
          </a:p>
          <a:p>
            <a:pPr indent="0" lvl="0" marL="0" rtl="0" algn="l">
              <a:spcBef>
                <a:spcPts val="0"/>
              </a:spcBef>
              <a:spcAft>
                <a:spcPts val="0"/>
              </a:spcAft>
              <a:buNone/>
            </a:pPr>
            <a:r>
              <a:t/>
            </a:r>
            <a:endParaRPr/>
          </a:p>
        </p:txBody>
      </p:sp>
      <p:sp>
        <p:nvSpPr>
          <p:cNvPr id="406" name="Google Shape;406;p53: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5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100"/>
              <a:t>Q: Determinar si cada uno de los controles de formulario que sólo aceptará los datos de entrada del usuario en un formato determinado proporciona información sobre el formato esperado.</a:t>
            </a:r>
            <a:endParaRPr sz="1100"/>
          </a:p>
          <a:p>
            <a:pPr indent="0" lvl="0" marL="0" rtl="0" algn="l">
              <a:spcBef>
                <a:spcPts val="0"/>
              </a:spcBef>
              <a:spcAft>
                <a:spcPts val="0"/>
              </a:spcAft>
              <a:buNone/>
            </a:pPr>
            <a:r>
              <a:t/>
            </a:r>
            <a:endParaRPr sz="1100"/>
          </a:p>
          <a:p>
            <a:pPr indent="0" lvl="0" marL="0" rtl="0" algn="just">
              <a:lnSpc>
                <a:spcPct val="115000"/>
              </a:lnSpc>
              <a:spcBef>
                <a:spcPts val="0"/>
              </a:spcBef>
              <a:spcAft>
                <a:spcPts val="0"/>
              </a:spcAft>
              <a:buNone/>
            </a:pPr>
            <a:r>
              <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Entonces ¿Cómo mejorar la accesibilidad de los mensajes de validación de los formularios?</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Identificar  y describir los errores mediante texto </a:t>
            </a:r>
            <a:endParaRPr sz="1100">
              <a:latin typeface="Roboto"/>
              <a:ea typeface="Roboto"/>
              <a:cs typeface="Roboto"/>
              <a:sym typeface="Roboto"/>
            </a:endParaRPr>
          </a:p>
          <a:p>
            <a:pPr indent="-228600" lvl="1" marL="74295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Objetivo: que todos los usuarios se percaten de que se ha producido un error y donde en caso de haberlo.</a:t>
            </a:r>
            <a:endParaRPr sz="1100">
              <a:latin typeface="Roboto"/>
              <a:ea typeface="Roboto"/>
              <a:cs typeface="Roboto"/>
              <a:sym typeface="Roboto"/>
            </a:endParaRPr>
          </a:p>
          <a:p>
            <a:pPr indent="-171450" lvl="2" marL="11430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¿Cómo se hace?</a:t>
            </a:r>
            <a:endParaRPr sz="1100">
              <a:latin typeface="Roboto"/>
              <a:ea typeface="Roboto"/>
              <a:cs typeface="Roboto"/>
              <a:sym typeface="Roboto"/>
            </a:endParaRPr>
          </a:p>
          <a:p>
            <a:pPr indent="-171450" lvl="3" marL="16002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Informando mediante texto, al comienzo del formulario, de los errores existentes.</a:t>
            </a:r>
            <a:endParaRPr sz="1100">
              <a:latin typeface="Roboto"/>
              <a:ea typeface="Roboto"/>
              <a:cs typeface="Roboto"/>
              <a:sym typeface="Roboto"/>
            </a:endParaRPr>
          </a:p>
          <a:p>
            <a:pPr indent="-171450" lvl="3" marL="1600200" rtl="0" algn="just">
              <a:lnSpc>
                <a:spcPct val="115000"/>
              </a:lnSpc>
              <a:spcBef>
                <a:spcPts val="400"/>
              </a:spcBef>
              <a:spcAft>
                <a:spcPts val="0"/>
              </a:spcAft>
              <a:buClr>
                <a:schemeClr val="dk1"/>
              </a:buClr>
              <a:buSzPts val="1100"/>
              <a:buFont typeface="Roboto"/>
              <a:buChar char="–"/>
            </a:pPr>
            <a:r>
              <a:rPr lang="es-AR" sz="1100">
                <a:latin typeface="Roboto"/>
                <a:ea typeface="Roboto"/>
                <a:cs typeface="Roboto"/>
                <a:sym typeface="Roboto"/>
              </a:rPr>
              <a:t>Describiendo el problema e identificando los campos con error.</a:t>
            </a:r>
            <a:endParaRPr sz="1100">
              <a:latin typeface="Roboto"/>
              <a:ea typeface="Roboto"/>
              <a:cs typeface="Roboto"/>
              <a:sym typeface="Roboto"/>
            </a:endParaRPr>
          </a:p>
          <a:p>
            <a:pPr indent="0" lvl="0" marL="0" rtl="0" algn="just">
              <a:lnSpc>
                <a:spcPct val="115000"/>
              </a:lnSpc>
              <a:spcBef>
                <a:spcPts val="400"/>
              </a:spcBef>
              <a:spcAft>
                <a:spcPts val="0"/>
              </a:spcAft>
              <a:buNone/>
            </a:pPr>
            <a:r>
              <a:t/>
            </a:r>
            <a:endParaRPr sz="1100">
              <a:latin typeface="Roboto"/>
              <a:ea typeface="Roboto"/>
              <a:cs typeface="Roboto"/>
              <a:sym typeface="Roboto"/>
            </a:endParaRPr>
          </a:p>
          <a:p>
            <a:pPr indent="0" lvl="0" marL="0" rtl="0" algn="just">
              <a:lnSpc>
                <a:spcPct val="115000"/>
              </a:lnSpc>
              <a:spcBef>
                <a:spcPts val="400"/>
              </a:spcBef>
              <a:spcAft>
                <a:spcPts val="0"/>
              </a:spcAft>
              <a:buNone/>
            </a:pPr>
            <a:r>
              <a:rPr lang="es-AR" sz="1100">
                <a:latin typeface="Roboto"/>
                <a:ea typeface="Roboto"/>
                <a:cs typeface="Roboto"/>
                <a:sym typeface="Roboto"/>
              </a:rPr>
              <a:t>Veamos un ejemplo.</a:t>
            </a:r>
            <a:endParaRPr sz="1100">
              <a:latin typeface="Roboto"/>
              <a:ea typeface="Roboto"/>
              <a:cs typeface="Roboto"/>
              <a:sym typeface="Roboto"/>
            </a:endParaRPr>
          </a:p>
        </p:txBody>
      </p:sp>
      <p:sp>
        <p:nvSpPr>
          <p:cNvPr id="416" name="Google Shape;416;p5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5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En la parte superior del formulario se informa mediante texto de los errores existentes.</a:t>
            </a:r>
            <a:endParaRPr/>
          </a:p>
          <a:p>
            <a:pPr indent="0" lvl="0" marL="0" rtl="0" algn="l">
              <a:spcBef>
                <a:spcPts val="0"/>
              </a:spcBef>
              <a:spcAft>
                <a:spcPts val="0"/>
              </a:spcAft>
              <a:buNone/>
            </a:pPr>
            <a:r>
              <a:rPr lang="es-AR"/>
              <a:t>Se identifica el campo que ha dado error por su nombre y un enlace al mismo.</a:t>
            </a:r>
            <a:endParaRPr/>
          </a:p>
          <a:p>
            <a:pPr indent="0" lvl="0" marL="0" rtl="0" algn="l">
              <a:spcBef>
                <a:spcPts val="0"/>
              </a:spcBef>
              <a:spcAft>
                <a:spcPts val="0"/>
              </a:spcAft>
              <a:buNone/>
            </a:pPr>
            <a:r>
              <a:rPr lang="es-AR"/>
              <a:t>El mismo campo se resalta con otro color pero también con un texto con el mensaje asociado.</a:t>
            </a:r>
            <a:endParaRPr/>
          </a:p>
          <a:p>
            <a:pPr indent="0" lvl="0" marL="0" rtl="0" algn="l">
              <a:spcBef>
                <a:spcPts val="0"/>
              </a:spcBef>
              <a:spcAft>
                <a:spcPts val="0"/>
              </a:spcAft>
              <a:buNone/>
            </a:pPr>
            <a:r>
              <a:rPr lang="es-AR"/>
              <a:t>El mensaje de error al comienzo de la página debe tener el foco para que no pase desapercibido a ningún usuario.</a:t>
            </a:r>
            <a:endParaRPr/>
          </a:p>
        </p:txBody>
      </p:sp>
      <p:sp>
        <p:nvSpPr>
          <p:cNvPr id="425" name="Google Shape;425;p5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7: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57: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l">
              <a:spcBef>
                <a:spcPts val="0"/>
              </a:spcBef>
              <a:spcAft>
                <a:spcPts val="0"/>
              </a:spcAft>
              <a:buNone/>
            </a:pPr>
            <a:r>
              <a:rPr lang="es-AR"/>
              <a:t>Pasemos a hablar sobre la navegación accesible.</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Cómo lograr que la navegación dentro de una página web y entre las páginas de </a:t>
            </a:r>
            <a:r>
              <a:rPr b="1" lang="es-AR"/>
              <a:t>un </a:t>
            </a:r>
            <a:r>
              <a:rPr lang="es-AR"/>
              <a:t>sitio web sea accesible.</a:t>
            </a:r>
            <a:endParaRPr/>
          </a:p>
        </p:txBody>
      </p:sp>
      <p:sp>
        <p:nvSpPr>
          <p:cNvPr id="442" name="Google Shape;442;p57: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5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just">
              <a:lnSpc>
                <a:spcPct val="115000"/>
              </a:lnSpc>
              <a:spcBef>
                <a:spcPts val="0"/>
              </a:spcBef>
              <a:spcAft>
                <a:spcPts val="0"/>
              </a:spcAft>
              <a:buNone/>
            </a:pPr>
            <a:r>
              <a:rPr lang="es-AR" sz="1100">
                <a:latin typeface="Roboto"/>
                <a:ea typeface="Roboto"/>
                <a:cs typeface="Roboto"/>
                <a:sym typeface="Roboto"/>
              </a:rPr>
              <a:t>La navegación accesible nos debe p</a:t>
            </a:r>
            <a:r>
              <a:rPr lang="es-AR" sz="1100">
                <a:latin typeface="Roboto"/>
                <a:ea typeface="Roboto"/>
                <a:cs typeface="Roboto"/>
                <a:sym typeface="Roboto"/>
              </a:rPr>
              <a:t>roporcionar medios para ayudar a los usuarios a navegar, encontrar contenido y determinar dónde se encuentran.</a:t>
            </a:r>
            <a:endParaRPr sz="1100"/>
          </a:p>
          <a:p>
            <a:pPr indent="0" lvl="0" marL="0" rtl="0" algn="just">
              <a:lnSpc>
                <a:spcPct val="115000"/>
              </a:lnSpc>
              <a:spcBef>
                <a:spcPts val="0"/>
              </a:spcBef>
              <a:spcAft>
                <a:spcPts val="0"/>
              </a:spcAft>
              <a:buNone/>
            </a:pPr>
            <a:r>
              <a:rPr b="1" lang="es-AR" sz="1100">
                <a:latin typeface="Roboto"/>
                <a:ea typeface="Roboto"/>
                <a:cs typeface="Roboto"/>
                <a:sym typeface="Roboto"/>
              </a:rPr>
              <a:t>Existe una Pauta, la </a:t>
            </a:r>
            <a:r>
              <a:rPr b="1" lang="es-AR" sz="1100">
                <a:latin typeface="Roboto"/>
                <a:ea typeface="Roboto"/>
                <a:cs typeface="Roboto"/>
                <a:sym typeface="Roboto"/>
              </a:rPr>
              <a:t>Pauta 2.4 Navegable</a:t>
            </a:r>
            <a:r>
              <a:rPr lang="es-AR" sz="1100">
                <a:latin typeface="Roboto"/>
                <a:ea typeface="Roboto"/>
                <a:cs typeface="Roboto"/>
                <a:sym typeface="Roboto"/>
              </a:rPr>
              <a:t> que nos habla sobre esto.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Una navegación más accesible mejorará no solo la accesibilidad de la página sino también su usabilidad. </a:t>
            </a:r>
            <a:endParaRPr/>
          </a:p>
          <a:p>
            <a:pPr indent="0" lvl="0" marL="0" rtl="0" algn="l">
              <a:spcBef>
                <a:spcPts val="0"/>
              </a:spcBef>
              <a:spcAft>
                <a:spcPts val="0"/>
              </a:spcAft>
              <a:buNone/>
            </a:pPr>
            <a:r>
              <a:rPr lang="es-AR"/>
              <a:t>Beneficia a todos los usuarios, pero especialmente a los usuarios que acceden con un lector de pantalla y a los usuarios con discapacidad cognitiva, facilitándoles la navegación y la localización de la información.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Comenzemos viendo uno de los items que hacen que una navegación sea accesible… Los titulos.</a:t>
            </a:r>
            <a:endParaRPr/>
          </a:p>
        </p:txBody>
      </p:sp>
      <p:sp>
        <p:nvSpPr>
          <p:cNvPr id="450" name="Google Shape;450;p5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0: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60: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000"/>
              <a:t>P:</a:t>
            </a:r>
            <a:endParaRPr sz="1000"/>
          </a:p>
          <a:p>
            <a:pPr indent="0" lvl="0" marL="0" rtl="0" algn="just">
              <a:lnSpc>
                <a:spcPct val="115000"/>
              </a:lnSpc>
              <a:spcBef>
                <a:spcPts val="400"/>
              </a:spcBef>
              <a:spcAft>
                <a:spcPts val="0"/>
              </a:spcAft>
              <a:buNone/>
            </a:pPr>
            <a:r>
              <a:rPr lang="es-AR" sz="1000">
                <a:latin typeface="Roboto"/>
                <a:ea typeface="Roboto"/>
                <a:cs typeface="Roboto"/>
                <a:sym typeface="Roboto"/>
              </a:rPr>
              <a:t>Hablemos sobre la </a:t>
            </a:r>
            <a:r>
              <a:rPr lang="es-AR" sz="1000">
                <a:latin typeface="Roboto"/>
                <a:ea typeface="Roboto"/>
                <a:cs typeface="Roboto"/>
                <a:sym typeface="Roboto"/>
              </a:rPr>
              <a:t>Importancia de los titulos:</a:t>
            </a:r>
            <a:endParaRPr sz="1000">
              <a:latin typeface="Roboto"/>
              <a:ea typeface="Roboto"/>
              <a:cs typeface="Roboto"/>
              <a:sym typeface="Roboto"/>
            </a:endParaRPr>
          </a:p>
          <a:p>
            <a:pPr indent="457200" lvl="0" marL="0" rtl="0" algn="just">
              <a:lnSpc>
                <a:spcPct val="115000"/>
              </a:lnSpc>
              <a:spcBef>
                <a:spcPts val="400"/>
              </a:spcBef>
              <a:spcAft>
                <a:spcPts val="0"/>
              </a:spcAft>
              <a:buNone/>
            </a:pPr>
            <a:r>
              <a:rPr lang="es-AR" sz="1000">
                <a:latin typeface="Roboto"/>
                <a:ea typeface="Roboto"/>
                <a:cs typeface="Roboto"/>
                <a:sym typeface="Roboto"/>
              </a:rPr>
              <a:t>Un Titulo nos permite identificar la página web que se está visualizando en un navegador.</a:t>
            </a:r>
            <a:endParaRPr sz="1000">
              <a:latin typeface="Roboto"/>
              <a:ea typeface="Roboto"/>
              <a:cs typeface="Roboto"/>
              <a:sym typeface="Roboto"/>
            </a:endParaRPr>
          </a:p>
          <a:p>
            <a:pPr indent="457200" lvl="0" marL="0" rtl="0" algn="just">
              <a:lnSpc>
                <a:spcPct val="115000"/>
              </a:lnSpc>
              <a:spcBef>
                <a:spcPts val="400"/>
              </a:spcBef>
              <a:spcAft>
                <a:spcPts val="0"/>
              </a:spcAft>
              <a:buNone/>
            </a:pPr>
            <a:r>
              <a:t/>
            </a:r>
            <a:endParaRPr sz="1000">
              <a:latin typeface="Roboto"/>
              <a:ea typeface="Roboto"/>
              <a:cs typeface="Roboto"/>
              <a:sym typeface="Roboto"/>
            </a:endParaRPr>
          </a:p>
          <a:p>
            <a:pPr indent="0" lvl="0" marL="0" rtl="0" algn="just">
              <a:lnSpc>
                <a:spcPct val="115000"/>
              </a:lnSpc>
              <a:spcBef>
                <a:spcPts val="400"/>
              </a:spcBef>
              <a:spcAft>
                <a:spcPts val="0"/>
              </a:spcAft>
              <a:buNone/>
            </a:pPr>
            <a:r>
              <a:rPr lang="es-AR" sz="1000">
                <a:latin typeface="Roboto"/>
                <a:ea typeface="Roboto"/>
                <a:cs typeface="Roboto"/>
                <a:sym typeface="Roboto"/>
              </a:rPr>
              <a:t>Muchas páginas web tienen un título erróneo o no significativo, esto no resulta relevante para el lector, pero cuando una página web se carga la primera vez un lector de pantalla ,este, anuncia el título de la página lo cual obviamente afecta a la escucha de aquella persona.</a:t>
            </a:r>
            <a:endParaRPr sz="1000"/>
          </a:p>
          <a:p>
            <a:pPr indent="0" lvl="0" marL="0" rtl="0" algn="l">
              <a:spcBef>
                <a:spcPts val="0"/>
              </a:spcBef>
              <a:spcAft>
                <a:spcPts val="0"/>
              </a:spcAft>
              <a:buNone/>
            </a:pPr>
            <a:r>
              <a:rPr lang="es-AR" sz="1000"/>
              <a:t>Q:</a:t>
            </a:r>
            <a:endParaRPr sz="1000"/>
          </a:p>
          <a:p>
            <a:pPr indent="0" lvl="0" marL="0" rtl="0" algn="l">
              <a:spcBef>
                <a:spcPts val="0"/>
              </a:spcBef>
              <a:spcAft>
                <a:spcPts val="0"/>
              </a:spcAft>
              <a:buNone/>
            </a:pPr>
            <a:r>
              <a:rPr lang="es-AR" sz="1100"/>
              <a:t>.	Si el título no es significativo se pueden dar situaciones donde vemos como títulos “Información” en el navegador.</a:t>
            </a:r>
            <a:endParaRPr sz="1100"/>
          </a:p>
          <a:p>
            <a:pPr indent="0" lvl="0" marL="0" rtl="0" algn="l">
              <a:spcBef>
                <a:spcPts val="0"/>
              </a:spcBef>
              <a:spcAft>
                <a:spcPts val="0"/>
              </a:spcAft>
              <a:buNone/>
            </a:pPr>
            <a:r>
              <a:rPr lang="es-AR" sz="1100"/>
              <a:t>.	</a:t>
            </a:r>
            <a:r>
              <a:rPr lang="es-AR" sz="1100"/>
              <a:t>S</a:t>
            </a:r>
            <a:r>
              <a:rPr lang="es-AR" sz="1100"/>
              <a:t>i la página </a:t>
            </a:r>
            <a:r>
              <a:rPr b="1" lang="es-AR" sz="1100"/>
              <a:t>NO</a:t>
            </a:r>
            <a:r>
              <a:rPr lang="es-AR" sz="1100"/>
              <a:t> tiene título, el lector de pantalla anunciaría “Página 1”, lo cual no dice mucho.</a:t>
            </a:r>
            <a:endParaRPr sz="11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458" name="Google Shape;458;p60: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1aa112f22_0_4: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101aa112f22_0_4: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115000"/>
              </a:lnSpc>
              <a:spcBef>
                <a:spcPts val="0"/>
              </a:spcBef>
              <a:spcAft>
                <a:spcPts val="0"/>
              </a:spcAft>
              <a:buNone/>
            </a:pPr>
            <a:r>
              <a:rPr lang="es-AR" sz="1000">
                <a:latin typeface="Roboto"/>
                <a:ea typeface="Roboto"/>
                <a:cs typeface="Roboto"/>
                <a:sym typeface="Roboto"/>
              </a:rPr>
              <a:t>Veamos otro ejemplo de los uso de Titulos</a:t>
            </a:r>
            <a:endParaRPr sz="1000">
              <a:latin typeface="Roboto"/>
              <a:ea typeface="Roboto"/>
              <a:cs typeface="Roboto"/>
              <a:sym typeface="Roboto"/>
            </a:endParaRPr>
          </a:p>
          <a:p>
            <a:pPr indent="-222250" lvl="1" marL="742950" rtl="0" algn="l">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Titulo adecuado:</a:t>
            </a:r>
            <a:endParaRPr sz="1000">
              <a:latin typeface="Roboto"/>
              <a:ea typeface="Roboto"/>
              <a:cs typeface="Roboto"/>
              <a:sym typeface="Roboto"/>
            </a:endParaRPr>
          </a:p>
          <a:p>
            <a:pPr indent="-165100" lvl="2" marL="1143000" rtl="0" algn="l">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Ayuda a identificar si el contenido es relevante.</a:t>
            </a:r>
            <a:endParaRPr sz="1000">
              <a:latin typeface="Roboto"/>
              <a:ea typeface="Roboto"/>
              <a:cs typeface="Roboto"/>
              <a:sym typeface="Roboto"/>
            </a:endParaRPr>
          </a:p>
          <a:p>
            <a:pPr indent="-165100" lvl="2" marL="1143000" rtl="0" algn="l">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Ayuda a diferenciar múltiples ventanas o pestañas.</a:t>
            </a:r>
            <a:endParaRPr sz="1000">
              <a:latin typeface="Roboto"/>
              <a:ea typeface="Roboto"/>
              <a:cs typeface="Roboto"/>
              <a:sym typeface="Roboto"/>
            </a:endParaRPr>
          </a:p>
          <a:p>
            <a:pPr indent="-165100" lvl="2" marL="1143000" rtl="0" algn="l">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Ayuda a identificar el contenido de una página web.</a:t>
            </a:r>
            <a:endParaRPr sz="1000">
              <a:latin typeface="Roboto"/>
              <a:ea typeface="Roboto"/>
              <a:cs typeface="Roboto"/>
              <a:sym typeface="Roboto"/>
            </a:endParaRPr>
          </a:p>
          <a:p>
            <a:pPr indent="0" lvl="0" marL="0" rtl="0" algn="l">
              <a:lnSpc>
                <a:spcPct val="115000"/>
              </a:lnSpc>
              <a:spcBef>
                <a:spcPts val="400"/>
              </a:spcBef>
              <a:spcAft>
                <a:spcPts val="0"/>
              </a:spcAft>
              <a:buNone/>
            </a:pPr>
            <a:r>
              <a:t/>
            </a:r>
            <a:endParaRPr sz="1000">
              <a:latin typeface="Roboto"/>
              <a:ea typeface="Roboto"/>
              <a:cs typeface="Roboto"/>
              <a:sym typeface="Roboto"/>
            </a:endParaRPr>
          </a:p>
          <a:p>
            <a:pPr indent="0" lvl="0" marL="0" rtl="0" algn="l">
              <a:lnSpc>
                <a:spcPct val="115000"/>
              </a:lnSpc>
              <a:spcBef>
                <a:spcPts val="400"/>
              </a:spcBef>
              <a:spcAft>
                <a:spcPts val="0"/>
              </a:spcAft>
              <a:buNone/>
            </a:pPr>
            <a:r>
              <a:rPr lang="es-AR" sz="1000">
                <a:latin typeface="Roboto"/>
                <a:ea typeface="Roboto"/>
                <a:cs typeface="Roboto"/>
                <a:sym typeface="Roboto"/>
              </a:rPr>
              <a:t>Observemos este ejemplo, en el cual un mal titulo, no nos brinda información exacta del contenido, mientras que un titulo bien descriptivo, nos brinda rapidamente una idea de su contenido.</a:t>
            </a:r>
            <a:endParaRPr sz="1000">
              <a:latin typeface="Roboto"/>
              <a:ea typeface="Roboto"/>
              <a:cs typeface="Roboto"/>
              <a:sym typeface="Roboto"/>
            </a:endParaRPr>
          </a:p>
          <a:p>
            <a:pPr indent="0" lvl="2" marL="0" rtl="0" algn="l">
              <a:lnSpc>
                <a:spcPct val="115000"/>
              </a:lnSpc>
              <a:spcBef>
                <a:spcPts val="400"/>
              </a:spcBef>
              <a:spcAft>
                <a:spcPts val="0"/>
              </a:spcAft>
              <a:buClr>
                <a:schemeClr val="dk1"/>
              </a:buClr>
              <a:buSzPts val="2000"/>
              <a:buFont typeface="Arial"/>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467" name="Google Shape;467;g101aa112f22_0_4: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lnSpc>
                <a:spcPct val="80000"/>
              </a:lnSpc>
              <a:spcBef>
                <a:spcPts val="0"/>
              </a:spcBef>
              <a:spcAft>
                <a:spcPts val="0"/>
              </a:spcAft>
              <a:buNone/>
            </a:pPr>
            <a:r>
              <a:rPr lang="es-AR" sz="1500"/>
              <a:t>&lt;Leo la diapositiva&gt; </a:t>
            </a:r>
            <a:endParaRPr sz="1500"/>
          </a:p>
          <a:p>
            <a:pPr indent="0" lvl="0" marL="0" rtl="0" algn="just">
              <a:lnSpc>
                <a:spcPct val="80000"/>
              </a:lnSpc>
              <a:spcBef>
                <a:spcPts val="0"/>
              </a:spcBef>
              <a:spcAft>
                <a:spcPts val="0"/>
              </a:spcAft>
              <a:buNone/>
            </a:pPr>
            <a:r>
              <a:rPr lang="es-AR" sz="1500"/>
              <a:t>Q:</a:t>
            </a:r>
            <a:endParaRPr sz="1500"/>
          </a:p>
          <a:p>
            <a:pPr indent="0" lvl="0" marL="0" rtl="0" algn="just">
              <a:lnSpc>
                <a:spcPct val="80000"/>
              </a:lnSpc>
              <a:spcBef>
                <a:spcPts val="0"/>
              </a:spcBef>
              <a:spcAft>
                <a:spcPts val="0"/>
              </a:spcAft>
              <a:buNone/>
            </a:pPr>
            <a:r>
              <a:rPr lang="es-AR" sz="1500"/>
              <a:t>La AW nos beneficia a todos.</a:t>
            </a:r>
            <a:endParaRPr sz="1500"/>
          </a:p>
          <a:p>
            <a:pPr indent="0" lvl="0" marL="0" rtl="0" algn="just">
              <a:lnSpc>
                <a:spcPct val="80000"/>
              </a:lnSpc>
              <a:spcBef>
                <a:spcPts val="0"/>
              </a:spcBef>
              <a:spcAft>
                <a:spcPts val="0"/>
              </a:spcAft>
              <a:buNone/>
            </a:pPr>
            <a:r>
              <a:rPr lang="es-AR" sz="1500"/>
              <a:t>Diseño Web que nos va a permitir percibir, entender, navegar e interactuar con la Web, aportando a su vez contenidos. </a:t>
            </a:r>
            <a:endParaRPr sz="1500"/>
          </a:p>
          <a:p>
            <a:pPr indent="0" lvl="0" marL="0" rtl="0" algn="just">
              <a:lnSpc>
                <a:spcPct val="80000"/>
              </a:lnSpc>
              <a:spcBef>
                <a:spcPts val="0"/>
              </a:spcBef>
              <a:spcAft>
                <a:spcPts val="0"/>
              </a:spcAft>
              <a:buNone/>
            </a:pPr>
            <a:r>
              <a:rPr lang="es-AR" sz="1500"/>
              <a:t>independientemente de la discapacidad (física, intelectual o técnica) o de las que se deriven del contexto de uso (tecnológicas o ambientales). </a:t>
            </a:r>
            <a:endParaRPr sz="1500"/>
          </a:p>
          <a:p>
            <a:pPr indent="0" lvl="0" marL="0" rtl="0" algn="just">
              <a:lnSpc>
                <a:spcPct val="80000"/>
              </a:lnSpc>
              <a:spcBef>
                <a:spcPts val="0"/>
              </a:spcBef>
              <a:spcAft>
                <a:spcPts val="0"/>
              </a:spcAft>
              <a:buNone/>
            </a:pPr>
            <a:r>
              <a:rPr lang="es-AR" sz="1500">
                <a:highlight>
                  <a:srgbClr val="FFFFFF"/>
                </a:highlight>
              </a:rPr>
              <a:t>El Estudio Nacional sobre el Perfil de las Personas con Discapacidad realizado en el año 2018 por el Instituto Nacional de Estadística y Censos (INDEC) informó que el 10,2% de la población de mayores a 6 años (3.57 millones de personas) tiene algún tipo de discapacidad.</a:t>
            </a:r>
            <a:endParaRPr sz="1500">
              <a:highlight>
                <a:srgbClr val="FFFFFF"/>
              </a:highlight>
            </a:endParaRPr>
          </a:p>
          <a:p>
            <a:pPr indent="0" lvl="0" marL="0" rtl="0" algn="just">
              <a:lnSpc>
                <a:spcPct val="80000"/>
              </a:lnSpc>
              <a:spcBef>
                <a:spcPts val="0"/>
              </a:spcBef>
              <a:spcAft>
                <a:spcPts val="0"/>
              </a:spcAft>
              <a:buNone/>
            </a:pPr>
            <a:r>
              <a:rPr lang="es-AR" sz="1500">
                <a:highlight>
                  <a:srgbClr val="FFFFFF"/>
                </a:highlight>
              </a:rPr>
              <a:t>En cuanto a el entorno, </a:t>
            </a:r>
            <a:r>
              <a:rPr lang="es-AR" sz="1500">
                <a:solidFill>
                  <a:srgbClr val="000000"/>
                </a:solidFill>
                <a:highlight>
                  <a:srgbClr val="FFFFFF"/>
                </a:highlight>
              </a:rPr>
              <a:t>las personas realizan sus actividades en distintos ambientes y se encuentran expuestas a diversos factores que pueden considerarse barreras del entorno que dificultan acceder al contenido: un ambiente ruidoso no permite al usuario oír el audio de un video; un ambiente con iluminación insuficiente dificulta la lectura; una conexión a internet limitada no permite acceder a contenido con imágenes o videos.</a:t>
            </a:r>
            <a:endParaRPr sz="1500">
              <a:solidFill>
                <a:srgbClr val="000000"/>
              </a:solidFill>
              <a:highlight>
                <a:srgbClr val="FFFFFF"/>
              </a:highlight>
            </a:endParaRPr>
          </a:p>
          <a:p>
            <a:pPr indent="0" lvl="0" marL="0" rtl="0" algn="just">
              <a:lnSpc>
                <a:spcPct val="80000"/>
              </a:lnSpc>
              <a:spcBef>
                <a:spcPts val="0"/>
              </a:spcBef>
              <a:spcAft>
                <a:spcPts val="0"/>
              </a:spcAft>
              <a:buNone/>
            </a:pPr>
            <a:r>
              <a:t/>
            </a:r>
            <a:endParaRPr sz="1500">
              <a:highlight>
                <a:srgbClr val="FFFFFF"/>
              </a:highlight>
            </a:endParaRPr>
          </a:p>
          <a:p>
            <a:pPr indent="0" lvl="0" marL="0" rtl="0" algn="l">
              <a:lnSpc>
                <a:spcPct val="80000"/>
              </a:lnSpc>
              <a:spcBef>
                <a:spcPts val="0"/>
              </a:spcBef>
              <a:spcAft>
                <a:spcPts val="0"/>
              </a:spcAft>
              <a:buNone/>
            </a:pPr>
            <a:r>
              <a:t/>
            </a:r>
            <a:endParaRPr sz="1500"/>
          </a:p>
        </p:txBody>
      </p:sp>
      <p:sp>
        <p:nvSpPr>
          <p:cNvPr id="111" name="Google Shape;111;p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1b50fe770_0_2: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01b50fe770_0_2: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115000"/>
              </a:lnSpc>
              <a:spcBef>
                <a:spcPts val="400"/>
              </a:spcBef>
              <a:spcAft>
                <a:spcPts val="0"/>
              </a:spcAft>
              <a:buNone/>
            </a:pPr>
            <a:r>
              <a:rPr lang="es-AR" sz="1000">
                <a:latin typeface="Roboto"/>
                <a:ea typeface="Roboto"/>
                <a:cs typeface="Roboto"/>
                <a:sym typeface="Roboto"/>
              </a:rPr>
              <a:t>Q:</a:t>
            </a:r>
            <a:endParaRPr sz="1000">
              <a:latin typeface="Roboto"/>
              <a:ea typeface="Roboto"/>
              <a:cs typeface="Roboto"/>
              <a:sym typeface="Roboto"/>
            </a:endParaRPr>
          </a:p>
          <a:p>
            <a:pPr indent="0" lvl="0" marL="0" rtl="0" algn="l">
              <a:lnSpc>
                <a:spcPct val="115000"/>
              </a:lnSpc>
              <a:spcBef>
                <a:spcPts val="400"/>
              </a:spcBef>
              <a:spcAft>
                <a:spcPts val="0"/>
              </a:spcAft>
              <a:buNone/>
            </a:pPr>
            <a:r>
              <a:rPr lang="es-AR" sz="1000">
                <a:latin typeface="Roboto"/>
                <a:ea typeface="Roboto"/>
                <a:cs typeface="Roboto"/>
                <a:sym typeface="Roboto"/>
              </a:rPr>
              <a:t>Para finalizar, debemos saber que Todos los documentos HTML deben tener un elemento TITLE en la sección HEAD.:</a:t>
            </a:r>
            <a:endParaRPr sz="1000">
              <a:latin typeface="Roboto"/>
              <a:ea typeface="Roboto"/>
              <a:cs typeface="Roboto"/>
              <a:sym typeface="Roboto"/>
            </a:endParaRPr>
          </a:p>
          <a:p>
            <a:pPr indent="0" lvl="0" marL="1143000" rtl="0" algn="l">
              <a:lnSpc>
                <a:spcPct val="115000"/>
              </a:lnSpc>
              <a:spcBef>
                <a:spcPts val="400"/>
              </a:spcBef>
              <a:spcAft>
                <a:spcPts val="0"/>
              </a:spcAft>
              <a:buNone/>
            </a:pPr>
            <a:r>
              <a:rPr lang="es-AR" sz="1000">
                <a:latin typeface="Roboto"/>
                <a:ea typeface="Roboto"/>
                <a:cs typeface="Roboto"/>
                <a:sym typeface="Roboto"/>
              </a:rPr>
              <a:t>	</a:t>
            </a:r>
            <a:endParaRPr sz="1000">
              <a:latin typeface="Roboto"/>
              <a:ea typeface="Roboto"/>
              <a:cs typeface="Roboto"/>
              <a:sym typeface="Roboto"/>
            </a:endParaRPr>
          </a:p>
          <a:p>
            <a:pPr indent="0" lvl="0" marL="0" rtl="0" algn="l">
              <a:lnSpc>
                <a:spcPct val="115000"/>
              </a:lnSpc>
              <a:spcBef>
                <a:spcPts val="400"/>
              </a:spcBef>
              <a:spcAft>
                <a:spcPts val="0"/>
              </a:spcAft>
              <a:buNone/>
            </a:pPr>
            <a:r>
              <a:t/>
            </a:r>
            <a:endParaRPr sz="1000">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478" name="Google Shape;478;g101b50fe770_0_2: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1: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61: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l">
              <a:spcBef>
                <a:spcPts val="0"/>
              </a:spcBef>
              <a:spcAft>
                <a:spcPts val="0"/>
              </a:spcAft>
              <a:buNone/>
            </a:pPr>
            <a:r>
              <a:rPr lang="es-AR"/>
              <a:t>LEER PPT:</a:t>
            </a:r>
            <a:endParaRPr/>
          </a:p>
          <a:p>
            <a:pPr indent="0" lvl="0" marL="0" rtl="0" algn="l">
              <a:spcBef>
                <a:spcPts val="0"/>
              </a:spcBef>
              <a:spcAft>
                <a:spcPts val="0"/>
              </a:spcAft>
              <a:buNone/>
            </a:pPr>
            <a:r>
              <a:rPr lang="es-AR"/>
              <a:t>Q:</a:t>
            </a:r>
            <a:br>
              <a:rPr lang="es-AR"/>
            </a:br>
            <a:r>
              <a:rPr lang="es-AR"/>
              <a:t>Si! Por Ejemplo, </a:t>
            </a:r>
            <a:endParaRPr/>
          </a:p>
          <a:p>
            <a:pPr indent="0" lvl="0" marL="0" rtl="0" algn="l">
              <a:spcBef>
                <a:spcPts val="0"/>
              </a:spcBef>
              <a:spcAft>
                <a:spcPts val="0"/>
              </a:spcAft>
              <a:buNone/>
            </a:pPr>
            <a:r>
              <a:rPr lang="es-AR"/>
              <a:t>1: E</a:t>
            </a:r>
            <a:r>
              <a:rPr lang="es-AR"/>
              <a:t>n</a:t>
            </a:r>
            <a:r>
              <a:rPr lang="es-AR"/>
              <a:t> </a:t>
            </a:r>
            <a:r>
              <a:rPr lang="es-AR"/>
              <a:t>un </a:t>
            </a:r>
            <a:r>
              <a:rPr lang="es-AR"/>
              <a:t>buscador como Google, el título de la página se emplea para identificar los resultados.</a:t>
            </a:r>
            <a:endParaRPr/>
          </a:p>
          <a:p>
            <a:pPr indent="0" lvl="0" marL="0" rtl="0" algn="l">
              <a:spcBef>
                <a:spcPts val="0"/>
              </a:spcBef>
              <a:spcAft>
                <a:spcPts val="0"/>
              </a:spcAft>
              <a:buNone/>
            </a:pPr>
            <a:r>
              <a:rPr lang="es-AR"/>
              <a:t>2: Un buen título puede ayudar a mejorar el posicionamiento. </a:t>
            </a:r>
            <a:endParaRPr/>
          </a:p>
          <a:p>
            <a:pPr indent="0" lvl="0" marL="0" rtl="0" algn="l">
              <a:spcBef>
                <a:spcPts val="0"/>
              </a:spcBef>
              <a:spcAft>
                <a:spcPts val="0"/>
              </a:spcAft>
              <a:buNone/>
            </a:pPr>
            <a:r>
              <a:rPr lang="es-AR"/>
              <a:t>3: Como mencionamos anteriormente en un navegador solemos tener abiertas varias pestañas, el título de la página ayuda a identificar </a:t>
            </a:r>
            <a:r>
              <a:rPr lang="es-AR"/>
              <a:t>qué</a:t>
            </a:r>
            <a:r>
              <a:rPr lang="es-AR"/>
              <a:t> página web se </a:t>
            </a:r>
            <a:r>
              <a:rPr lang="es-AR"/>
              <a:t>está</a:t>
            </a:r>
            <a:r>
              <a:rPr lang="es-AR"/>
              <a:t> mostrando en cada pestaña.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Fin Titulos.</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Continuemos con otro item importante: Los enlaces.</a:t>
            </a:r>
            <a:endParaRPr/>
          </a:p>
          <a:p>
            <a:pPr indent="0" lvl="0" marL="0" rtl="0" algn="l">
              <a:spcBef>
                <a:spcPts val="0"/>
              </a:spcBef>
              <a:spcAft>
                <a:spcPts val="0"/>
              </a:spcAft>
              <a:buNone/>
            </a:pPr>
            <a:r>
              <a:t/>
            </a:r>
            <a:endParaRPr/>
          </a:p>
        </p:txBody>
      </p:sp>
      <p:sp>
        <p:nvSpPr>
          <p:cNvPr id="487" name="Google Shape;487;p61: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6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l">
              <a:spcBef>
                <a:spcPts val="0"/>
              </a:spcBef>
              <a:spcAft>
                <a:spcPts val="0"/>
              </a:spcAft>
              <a:buNone/>
            </a:pPr>
            <a:r>
              <a:rPr lang="es-AR"/>
              <a:t>Un enlace se incluye con la etiqueta HTML “a”.</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El destino del </a:t>
            </a:r>
            <a:r>
              <a:rPr lang="es-AR"/>
              <a:t>vínculo</a:t>
            </a:r>
            <a:r>
              <a:rPr lang="es-AR"/>
              <a:t>, es decir, la localización del recurso al que enlaza, se indica con el atributo href, está puede ser a otra página diferente del sitio o podría ser a otra parte de la página.</a:t>
            </a:r>
            <a:endParaRPr/>
          </a:p>
          <a:p>
            <a:pPr indent="0" lvl="0" marL="0" rtl="0" algn="l">
              <a:spcBef>
                <a:spcPts val="0"/>
              </a:spcBef>
              <a:spcAft>
                <a:spcPts val="0"/>
              </a:spcAft>
              <a:buNone/>
            </a:pPr>
            <a:r>
              <a:rPr lang="es-AR"/>
              <a:t>En la mayoría de los navegadores el destino del enlace se muestra en la barra de estado del navegador.</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Por defecto un enlace se abre en la misma ventana. Pero si el valor del atributo target= lo seteamos en “_blank” permite abrirlo en ventana nueva.</a:t>
            </a:r>
            <a:endParaRPr/>
          </a:p>
          <a:p>
            <a:pPr indent="0" lvl="0" marL="0" rtl="0" algn="l">
              <a:spcBef>
                <a:spcPts val="0"/>
              </a:spcBef>
              <a:spcAft>
                <a:spcPts val="0"/>
              </a:spcAft>
              <a:buNone/>
            </a:pPr>
            <a:r>
              <a:rPr lang="es-AR"/>
              <a:t>El atributo title permite incluir información adicional sobre el enlace, en la mayoría de los navegadores se usa como tooltip.</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Como leería este ejemplo un lector de pantalla?</a:t>
            </a:r>
            <a:endParaRPr/>
          </a:p>
          <a:p>
            <a:pPr indent="0" lvl="0" marL="0" rtl="0" algn="l">
              <a:spcBef>
                <a:spcPts val="0"/>
              </a:spcBef>
              <a:spcAft>
                <a:spcPts val="0"/>
              </a:spcAft>
              <a:buNone/>
            </a:pPr>
            <a:r>
              <a:rPr lang="es-AR"/>
              <a:t>Este anunciará que es un enlace leyendo así: “Enlace: Glosario de términos de accesibilidad”.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5" name="Google Shape;495;p6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6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Clr>
                <a:schemeClr val="dk1"/>
              </a:buClr>
              <a:buFont typeface="Arial"/>
              <a:buNone/>
            </a:pPr>
            <a:r>
              <a:rPr lang="es-AR"/>
              <a:t>P:</a:t>
            </a:r>
            <a:br>
              <a:rPr lang="es-AR"/>
            </a:br>
            <a:r>
              <a:rPr lang="es-AR"/>
              <a:t>Continuemos viendo ejemplos del uso de enlaces: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s-AR"/>
              <a:t>Q:</a:t>
            </a:r>
            <a:endParaRPr/>
          </a:p>
          <a:p>
            <a:pPr indent="0" lvl="0" marL="0" rtl="0" algn="l">
              <a:spcBef>
                <a:spcPts val="0"/>
              </a:spcBef>
              <a:spcAft>
                <a:spcPts val="0"/>
              </a:spcAft>
              <a:buClr>
                <a:schemeClr val="dk1"/>
              </a:buClr>
              <a:buFont typeface="Arial"/>
              <a:buNone/>
            </a:pPr>
            <a:r>
              <a:rPr lang="es-AR"/>
              <a:t>En el primer Ejemplo vemos lo siguiente.</a:t>
            </a:r>
            <a:endParaRPr/>
          </a:p>
          <a:p>
            <a:pPr indent="-165100" lvl="2" marL="11430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Suficiente contraste de color con el color de fondo.</a:t>
            </a:r>
            <a:endParaRPr sz="1000">
              <a:latin typeface="Roboto"/>
              <a:ea typeface="Roboto"/>
              <a:cs typeface="Roboto"/>
              <a:sym typeface="Roboto"/>
            </a:endParaRPr>
          </a:p>
          <a:p>
            <a:pPr indent="-165100" lvl="2" marL="11430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La información de que es un enlace no debe depender únicamente del color:</a:t>
            </a:r>
            <a:endParaRPr sz="1000">
              <a:latin typeface="Roboto"/>
              <a:ea typeface="Roboto"/>
              <a:cs typeface="Roboto"/>
              <a:sym typeface="Roboto"/>
            </a:endParaRPr>
          </a:p>
          <a:p>
            <a:pPr indent="-165100" lvl="3" marL="16002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Debemos Subrayar los enlaces incluidos dentro de un texto.</a:t>
            </a:r>
            <a:endParaRPr sz="1000">
              <a:latin typeface="Roboto"/>
              <a:ea typeface="Roboto"/>
              <a:cs typeface="Roboto"/>
              <a:sym typeface="Roboto"/>
            </a:endParaRPr>
          </a:p>
          <a:p>
            <a:pPr indent="0" lvl="0" marL="1600200" rtl="0" algn="just">
              <a:lnSpc>
                <a:spcPct val="115000"/>
              </a:lnSpc>
              <a:spcBef>
                <a:spcPts val="40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s-AR"/>
              <a:t>Diferenciar visualmente los enlaces visitados de los no visitados, para facilitar la navegación. Vemos en el ejemplo como resulta perceptible para todos que un sitio visitado se muestre en color violeta.</a:t>
            </a:r>
            <a:endParaRPr sz="1000">
              <a:latin typeface="Roboto"/>
              <a:ea typeface="Roboto"/>
              <a:cs typeface="Roboto"/>
              <a:sym typeface="Roboto"/>
            </a:endParaRPr>
          </a:p>
          <a:p>
            <a:pPr indent="0" lvl="0" marL="0" rtl="0" algn="l">
              <a:spcBef>
                <a:spcPts val="0"/>
              </a:spcBef>
              <a:spcAft>
                <a:spcPts val="0"/>
              </a:spcAft>
              <a:buNone/>
            </a:pPr>
            <a:r>
              <a:t/>
            </a:r>
            <a:endParaRPr sz="1000"/>
          </a:p>
        </p:txBody>
      </p:sp>
      <p:sp>
        <p:nvSpPr>
          <p:cNvPr id="505" name="Google Shape;505;p6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6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l">
              <a:spcBef>
                <a:spcPts val="0"/>
              </a:spcBef>
              <a:spcAft>
                <a:spcPts val="0"/>
              </a:spcAft>
              <a:buNone/>
            </a:pPr>
            <a:r>
              <a:rPr lang="es-AR"/>
              <a:t>Otro punto importante con respecto a los enlaces.</a:t>
            </a:r>
            <a:r>
              <a:rPr lang="es-AR" sz="1100"/>
              <a:t> </a:t>
            </a:r>
            <a:r>
              <a:rPr lang="es-AR" sz="1100">
                <a:latin typeface="Arial"/>
                <a:ea typeface="Arial"/>
                <a:cs typeface="Arial"/>
                <a:sym typeface="Arial"/>
              </a:rPr>
              <a:t>¿Qué contenido o información encontraré en el documento destino?</a:t>
            </a:r>
            <a:endParaRPr b="1" sz="1100"/>
          </a:p>
          <a:p>
            <a:pPr indent="0" lvl="0" marL="0" rtl="0" algn="l">
              <a:spcBef>
                <a:spcPts val="0"/>
              </a:spcBef>
              <a:spcAft>
                <a:spcPts val="0"/>
              </a:spcAft>
              <a:buClr>
                <a:schemeClr val="dk1"/>
              </a:buClr>
              <a:buFont typeface="Arial"/>
              <a:buNone/>
            </a:pPr>
            <a:r>
              <a:rPr lang="es-AR"/>
              <a:t>Vamos a ver los requisitos necesarios para que los enlaces sean descriptivos, y de esta manera comprensibles y navegables por todos los usuarios.</a:t>
            </a:r>
            <a:endParaRPr/>
          </a:p>
          <a:p>
            <a:pPr indent="0" lvl="0" marL="0" rtl="0" algn="l">
              <a:spcBef>
                <a:spcPts val="0"/>
              </a:spcBef>
              <a:spcAft>
                <a:spcPts val="0"/>
              </a:spcAft>
              <a:buNone/>
            </a:pPr>
            <a:r>
              <a:rPr lang="es-AR"/>
              <a:t>Para que el usuario decida si va a pulsar el enlace o no, el propósito del enlace debe quedar claro sin depender del contexto en el cual se inserta.</a:t>
            </a:r>
            <a:endParaRPr/>
          </a:p>
          <a:p>
            <a:pPr indent="0" lvl="0" marL="0" rtl="0" algn="l">
              <a:spcBef>
                <a:spcPts val="0"/>
              </a:spcBef>
              <a:spcAft>
                <a:spcPts val="0"/>
              </a:spcAft>
              <a:buNone/>
            </a:pPr>
            <a:r>
              <a:t/>
            </a:r>
            <a:endParaRPr/>
          </a:p>
          <a:p>
            <a:pPr indent="-165100" lvl="3" marL="16002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El formato y tamaño del documento (no HTML) de destino.</a:t>
            </a:r>
            <a:endParaRPr sz="1000">
              <a:latin typeface="Roboto"/>
              <a:ea typeface="Roboto"/>
              <a:cs typeface="Roboto"/>
              <a:sym typeface="Roboto"/>
            </a:endParaRPr>
          </a:p>
          <a:p>
            <a:pPr indent="-165100" lvl="3" marL="16002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Si se abre ventana nueva.</a:t>
            </a:r>
            <a:endParaRPr sz="1000">
              <a:latin typeface="Roboto"/>
              <a:ea typeface="Roboto"/>
              <a:cs typeface="Roboto"/>
              <a:sym typeface="Roboto"/>
            </a:endParaRPr>
          </a:p>
          <a:p>
            <a:pPr indent="-165100" lvl="3" marL="16002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Si navega a un sitio web diferente.</a:t>
            </a:r>
            <a:endParaRPr sz="1000">
              <a:latin typeface="Roboto"/>
              <a:ea typeface="Roboto"/>
              <a:cs typeface="Roboto"/>
              <a:sym typeface="Roboto"/>
            </a:endParaRPr>
          </a:p>
          <a:p>
            <a:pPr indent="-165100" lvl="3" marL="16002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Si abre otro programa (por ejemplo, gestor de correo).</a:t>
            </a:r>
            <a:endParaRPr sz="1000"/>
          </a:p>
          <a:p>
            <a:pPr indent="0" lvl="0" marL="0" rtl="0" algn="l">
              <a:spcBef>
                <a:spcPts val="0"/>
              </a:spcBef>
              <a:spcAft>
                <a:spcPts val="0"/>
              </a:spcAft>
              <a:buNone/>
            </a:pPr>
            <a:r>
              <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b="1" lang="es-AR"/>
              <a:t>1er. caso</a:t>
            </a:r>
            <a:r>
              <a:rPr lang="es-AR"/>
              <a:t>, nos informa que navegaremos a un </a:t>
            </a:r>
            <a:r>
              <a:rPr lang="es-AR"/>
              <a:t>artículo</a:t>
            </a:r>
            <a:r>
              <a:rPr lang="es-AR"/>
              <a:t> de un blog, nos indica el nombre del </a:t>
            </a:r>
            <a:r>
              <a:rPr lang="es-AR"/>
              <a:t>artículo</a:t>
            </a:r>
            <a:r>
              <a:rPr lang="es-AR"/>
              <a:t> y el autor.</a:t>
            </a:r>
            <a:endParaRPr/>
          </a:p>
          <a:p>
            <a:pPr indent="0" lvl="0" marL="0" rtl="0" algn="l">
              <a:spcBef>
                <a:spcPts val="0"/>
              </a:spcBef>
              <a:spcAft>
                <a:spcPts val="0"/>
              </a:spcAft>
              <a:buNone/>
            </a:pPr>
            <a:r>
              <a:rPr b="1" lang="es-AR"/>
              <a:t>2do. caso</a:t>
            </a:r>
            <a:r>
              <a:rPr lang="es-AR"/>
              <a:t>, el texto del enlace nos indica que navegaremos a Glosario de términos y nos especifica que es un archivo PDF y su tamaño.</a:t>
            </a:r>
            <a:endParaRPr/>
          </a:p>
          <a:p>
            <a:pPr indent="0" lvl="0" marL="0" rtl="0" algn="l">
              <a:spcBef>
                <a:spcPts val="0"/>
              </a:spcBef>
              <a:spcAft>
                <a:spcPts val="0"/>
              </a:spcAft>
              <a:buNone/>
            </a:pPr>
            <a:r>
              <a:rPr b="1" lang="es-AR"/>
              <a:t>3er. caso</a:t>
            </a:r>
            <a:r>
              <a:rPr lang="es-AR"/>
              <a:t>, nos previene que se abrirá en una ventana nueva.</a:t>
            </a:r>
            <a:endParaRPr/>
          </a:p>
        </p:txBody>
      </p:sp>
      <p:sp>
        <p:nvSpPr>
          <p:cNvPr id="519" name="Google Shape;519;p6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7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just">
              <a:lnSpc>
                <a:spcPct val="115000"/>
              </a:lnSpc>
              <a:spcBef>
                <a:spcPts val="400"/>
              </a:spcBef>
              <a:spcAft>
                <a:spcPts val="0"/>
              </a:spcAft>
              <a:buNone/>
            </a:pPr>
            <a:r>
              <a:rPr lang="es-AR" sz="1100">
                <a:latin typeface="Roboto"/>
                <a:ea typeface="Roboto"/>
                <a:cs typeface="Roboto"/>
                <a:sym typeface="Roboto"/>
              </a:rPr>
              <a:t>T</a:t>
            </a:r>
            <a:r>
              <a:rPr lang="es-AR" sz="1100">
                <a:latin typeface="Roboto"/>
                <a:ea typeface="Roboto"/>
                <a:cs typeface="Roboto"/>
                <a:sym typeface="Roboto"/>
              </a:rPr>
              <a:t>oda funcionalidad del contenido debe ser operable a través de una interfaz de teclado sin que se requiera una determinada velocidad para cada pulsación individual de las teclas ni el uso del mouse.</a:t>
            </a:r>
            <a:endParaRPr sz="1100">
              <a:latin typeface="Roboto"/>
              <a:ea typeface="Roboto"/>
              <a:cs typeface="Roboto"/>
              <a:sym typeface="Roboto"/>
            </a:endParaRPr>
          </a:p>
          <a:p>
            <a:pPr indent="0" lvl="0" marL="0" rtl="0" algn="just">
              <a:lnSpc>
                <a:spcPct val="115000"/>
              </a:lnSpc>
              <a:spcBef>
                <a:spcPts val="400"/>
              </a:spcBef>
              <a:spcAft>
                <a:spcPts val="0"/>
              </a:spcAft>
              <a:buNone/>
            </a:pPr>
            <a:r>
              <a:t/>
            </a:r>
            <a:endParaRPr sz="1100">
              <a:latin typeface="Roboto"/>
              <a:ea typeface="Roboto"/>
              <a:cs typeface="Roboto"/>
              <a:sym typeface="Roboto"/>
            </a:endParaRPr>
          </a:p>
          <a:p>
            <a:pPr indent="0" lvl="0" marL="0" rtl="0" algn="just">
              <a:lnSpc>
                <a:spcPct val="115000"/>
              </a:lnSpc>
              <a:spcBef>
                <a:spcPts val="400"/>
              </a:spcBef>
              <a:spcAft>
                <a:spcPts val="0"/>
              </a:spcAft>
              <a:buNone/>
            </a:pPr>
            <a:r>
              <a:rPr lang="es-AR" sz="1100">
                <a:latin typeface="Roboto"/>
                <a:ea typeface="Roboto"/>
                <a:cs typeface="Roboto"/>
                <a:sym typeface="Roboto"/>
              </a:rPr>
              <a:t>En pantalla podemos ver quienes demandan que la navegación por teclado sea accesible.</a:t>
            </a:r>
            <a:endParaRPr sz="11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La navegación por teclado resulta ser uno de los requisitos mas relevantes para asegurar la navegación accesible en un sitio web, puesto que para muchas personas es el único o principal medio de interacción con las páginas.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7" name="Google Shape;527;p7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7: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77: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300"/>
              <a:t>Si una página web puede navegarse secuencialmente y el orden de navegación afecta su significado u operatividad, los componentes que pueden recibir el foco lo hacen de forma coherente y ordenada para que la información conserve su significado.</a:t>
            </a:r>
            <a:endParaRPr/>
          </a:p>
          <a:p>
            <a:pPr indent="0" lvl="0" marL="0" rtl="0" algn="l">
              <a:spcBef>
                <a:spcPts val="0"/>
              </a:spcBef>
              <a:spcAft>
                <a:spcPts val="0"/>
              </a:spcAft>
              <a:buNone/>
            </a:pPr>
            <a:r>
              <a:rPr lang="es-AR"/>
              <a:t>Por ejemplo: si un enlace abre un menú desplegable, el siguiente elemento que debería ganar el foco tendría que ser el primer elemento de dicho menú.</a:t>
            </a:r>
            <a:endParaRPr/>
          </a:p>
          <a:p>
            <a:pPr indent="0" lvl="0" marL="0" rtl="0" algn="l">
              <a:spcBef>
                <a:spcPts val="0"/>
              </a:spcBef>
              <a:spcAft>
                <a:spcPts val="0"/>
              </a:spcAft>
              <a:buNone/>
            </a:pPr>
            <a:r>
              <a:rPr lang="es-AR"/>
              <a:t>Organizar el contenido en el código HTML de forma que el orden por defecto sea el correcto.</a:t>
            </a:r>
            <a:endParaRPr/>
          </a:p>
          <a:p>
            <a:pPr indent="0" lvl="0" marL="0" rtl="0" algn="l">
              <a:spcBef>
                <a:spcPts val="0"/>
              </a:spcBef>
              <a:spcAft>
                <a:spcPts val="0"/>
              </a:spcAft>
              <a:buNone/>
            </a:pPr>
            <a:r>
              <a:rPr lang="es-AR"/>
              <a:t>Si por alguna circunstancia tenemos que cambiar el orden del foco por defecto podemos hacerlo con tabindex, pero debemos hacerlo de forma que tenga sentido.</a:t>
            </a:r>
            <a:endParaRPr/>
          </a:p>
        </p:txBody>
      </p:sp>
      <p:sp>
        <p:nvSpPr>
          <p:cNvPr id="535" name="Google Shape;535;p77: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7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7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Q:</a:t>
            </a:r>
            <a:endParaRPr/>
          </a:p>
          <a:p>
            <a:pPr indent="0" lvl="0" marL="0" rtl="0" algn="just">
              <a:lnSpc>
                <a:spcPct val="115000"/>
              </a:lnSpc>
              <a:spcBef>
                <a:spcPts val="400"/>
              </a:spcBef>
              <a:spcAft>
                <a:spcPts val="0"/>
              </a:spcAft>
              <a:buNone/>
            </a:pPr>
            <a:r>
              <a:rPr lang="es-AR" sz="1000">
                <a:latin typeface="Roboto"/>
                <a:ea typeface="Roboto"/>
                <a:cs typeface="Roboto"/>
                <a:sym typeface="Roboto"/>
              </a:rPr>
              <a:t>Problemas habituales con el foco de teclado:</a:t>
            </a:r>
            <a:endParaRPr sz="1000">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sz="1000">
              <a:latin typeface="Roboto"/>
              <a:ea typeface="Roboto"/>
              <a:cs typeface="Roboto"/>
              <a:sym typeface="Roboto"/>
            </a:endParaRPr>
          </a:p>
          <a:p>
            <a:pPr indent="-165100" lvl="2" marL="11430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El orden del foco no tiene sentido.</a:t>
            </a:r>
            <a:endParaRPr sz="1000">
              <a:latin typeface="Roboto"/>
              <a:ea typeface="Roboto"/>
              <a:cs typeface="Roboto"/>
              <a:sym typeface="Roboto"/>
            </a:endParaRPr>
          </a:p>
          <a:p>
            <a:pPr indent="-165100" lvl="2" marL="1143000" rtl="0" algn="just">
              <a:lnSpc>
                <a:spcPct val="115000"/>
              </a:lnSpc>
              <a:spcBef>
                <a:spcPts val="400"/>
              </a:spcBef>
              <a:spcAft>
                <a:spcPts val="0"/>
              </a:spcAft>
              <a:buClr>
                <a:schemeClr val="dk1"/>
              </a:buClr>
              <a:buSzPts val="1000"/>
              <a:buFont typeface="Roboto"/>
              <a:buChar char="•"/>
            </a:pPr>
            <a:r>
              <a:rPr lang="es-AR" sz="1000">
                <a:latin typeface="Roboto"/>
                <a:ea typeface="Roboto"/>
                <a:cs typeface="Roboto"/>
                <a:sym typeface="Roboto"/>
              </a:rPr>
              <a:t>Recibir el foco provoca automáticamente un cambio de contexto sin avisar previamente al usuario. </a:t>
            </a:r>
            <a:r>
              <a:rPr lang="es-AR"/>
              <a:t>Los cambios de contexto no pueden producirse automáticamente sin avisar al usuario. Estos deberían producirse únicamente cuando el usuario los solicite.</a:t>
            </a:r>
            <a:endParaRPr sz="1000">
              <a:latin typeface="Roboto"/>
              <a:ea typeface="Roboto"/>
              <a:cs typeface="Roboto"/>
              <a:sym typeface="Roboto"/>
            </a:endParaRPr>
          </a:p>
          <a:p>
            <a:pPr indent="-165100" lvl="2" marL="1143000" rtl="0" algn="l">
              <a:spcBef>
                <a:spcPts val="0"/>
              </a:spcBef>
              <a:spcAft>
                <a:spcPts val="0"/>
              </a:spcAft>
              <a:buClr>
                <a:schemeClr val="dk1"/>
              </a:buClr>
              <a:buSzPts val="1000"/>
              <a:buFont typeface="Roboto"/>
              <a:buChar char="•"/>
            </a:pPr>
            <a:r>
              <a:rPr lang="es-AR" sz="1000">
                <a:latin typeface="Roboto"/>
                <a:ea typeface="Roboto"/>
                <a:cs typeface="Roboto"/>
                <a:sym typeface="Roboto"/>
              </a:rPr>
              <a:t>Trampas para el foco. </a:t>
            </a:r>
            <a:r>
              <a:rPr lang="es-AR"/>
              <a:t>Por ejemplo, si una vez que abrimos el menú y accedemos a su contenido con el tabulador ya no podemos salir con el teclado lo consideraríamos una trampa para el foco.</a:t>
            </a:r>
            <a:endParaRPr sz="1000">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sz="2000">
              <a:latin typeface="Arial"/>
              <a:ea typeface="Arial"/>
              <a:cs typeface="Arial"/>
              <a:sym typeface="Arial"/>
            </a:endParaRPr>
          </a:p>
          <a:p>
            <a:pPr indent="0" lvl="0" marL="0" rtl="0" algn="l">
              <a:spcBef>
                <a:spcPts val="0"/>
              </a:spcBef>
              <a:spcAft>
                <a:spcPts val="0"/>
              </a:spcAft>
              <a:buNone/>
            </a:pPr>
            <a:r>
              <a:t/>
            </a:r>
            <a:endParaRPr/>
          </a:p>
        </p:txBody>
      </p:sp>
      <p:sp>
        <p:nvSpPr>
          <p:cNvPr id="545" name="Google Shape;545;p7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81: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81: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Bueno, paso a cederle la palabra a mi compañero Walter </a:t>
            </a:r>
            <a:r>
              <a:rPr lang="es-AR"/>
              <a:t>Gómez</a:t>
            </a:r>
            <a:r>
              <a:rPr lang="es-AR"/>
              <a:t>, que nos hablará sobre el diseño accesible.</a:t>
            </a:r>
            <a:endParaRPr/>
          </a:p>
          <a:p>
            <a:pPr indent="0" lvl="0" marL="0" rtl="0" algn="l">
              <a:spcBef>
                <a:spcPts val="0"/>
              </a:spcBef>
              <a:spcAft>
                <a:spcPts val="0"/>
              </a:spcAft>
              <a:buNone/>
            </a:pPr>
            <a:r>
              <a:rPr lang="es-AR"/>
              <a:t>Termina Pablo Rechimon.</a:t>
            </a:r>
            <a:endParaRPr/>
          </a:p>
          <a:p>
            <a:pPr indent="0" lvl="0" marL="0" rtl="0" algn="l">
              <a:spcBef>
                <a:spcPts val="0"/>
              </a:spcBef>
              <a:spcAft>
                <a:spcPts val="0"/>
              </a:spcAft>
              <a:buNone/>
            </a:pPr>
            <a:r>
              <a:rPr lang="es-AR"/>
              <a:t>----------------------------</a:t>
            </a:r>
            <a:endParaRPr/>
          </a:p>
          <a:p>
            <a:pPr indent="0" lvl="0" marL="0" rtl="0" algn="l">
              <a:spcBef>
                <a:spcPts val="0"/>
              </a:spcBef>
              <a:spcAft>
                <a:spcPts val="0"/>
              </a:spcAft>
              <a:buNone/>
            </a:pPr>
            <a:r>
              <a:rPr lang="es-AR"/>
              <a:t>POST:</a:t>
            </a:r>
            <a:endParaRPr/>
          </a:p>
          <a:p>
            <a:pPr indent="0" lvl="0" marL="0" rtl="0" algn="l">
              <a:spcBef>
                <a:spcPts val="0"/>
              </a:spcBef>
              <a:spcAft>
                <a:spcPts val="0"/>
              </a:spcAft>
              <a:buNone/>
            </a:pPr>
            <a:r>
              <a:rPr lang="es-AR"/>
              <a:t>GRACIAS PABLO!!</a:t>
            </a:r>
            <a:endParaRPr/>
          </a:p>
          <a:p>
            <a:pPr indent="0" lvl="0" marL="0" rtl="0" algn="l">
              <a:spcBef>
                <a:spcPts val="0"/>
              </a:spcBef>
              <a:spcAft>
                <a:spcPts val="0"/>
              </a:spcAft>
              <a:buNone/>
            </a:pPr>
            <a:r>
              <a:rPr lang="es-AR"/>
              <a:t>BUENAS TARDES A TODOS!!</a:t>
            </a:r>
            <a:endParaRPr/>
          </a:p>
          <a:p>
            <a:pPr indent="0" lvl="0" marL="0" rtl="0" algn="l">
              <a:spcBef>
                <a:spcPts val="0"/>
              </a:spcBef>
              <a:spcAft>
                <a:spcPts val="0"/>
              </a:spcAft>
              <a:buNone/>
            </a:pPr>
            <a:r>
              <a:rPr lang="es-AR"/>
              <a:t>EL DISEÑO ACCESIBLE, NOS VA A GUIAR EN COMO LOGRAR QUE LA </a:t>
            </a:r>
            <a:r>
              <a:rPr lang="es-AR"/>
              <a:t>PRESENTACIÓN</a:t>
            </a:r>
            <a:r>
              <a:rPr lang="es-AR"/>
              <a:t> DE UNA </a:t>
            </a:r>
            <a:r>
              <a:rPr lang="es-AR"/>
              <a:t>PÁGINA</a:t>
            </a:r>
            <a:r>
              <a:rPr lang="es-AR"/>
              <a:t> WEB SEA ACCESIBLE.</a:t>
            </a:r>
            <a:endParaRPr/>
          </a:p>
        </p:txBody>
      </p:sp>
      <p:sp>
        <p:nvSpPr>
          <p:cNvPr id="555" name="Google Shape;555;p81: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8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Arranca Walter Gomez</a:t>
            </a:r>
            <a:endParaRPr/>
          </a:p>
          <a:p>
            <a:pPr indent="0" lvl="0" marL="0" rtl="0" algn="l">
              <a:spcBef>
                <a:spcPts val="0"/>
              </a:spcBef>
              <a:spcAft>
                <a:spcPts val="0"/>
              </a:spcAft>
              <a:buNone/>
            </a:pPr>
            <a:r>
              <a:rPr lang="es-AR"/>
              <a:t>--------------------</a:t>
            </a:r>
            <a:endParaRPr/>
          </a:p>
          <a:p>
            <a:pPr indent="0" lvl="0" marL="0" rtl="0" algn="l">
              <a:spcBef>
                <a:spcPts val="0"/>
              </a:spcBef>
              <a:spcAft>
                <a:spcPts val="0"/>
              </a:spcAft>
              <a:buNone/>
            </a:pPr>
            <a:r>
              <a:rPr lang="es-AR" sz="1600"/>
              <a:t>P:</a:t>
            </a:r>
            <a:endParaRPr sz="1600"/>
          </a:p>
          <a:p>
            <a:pPr indent="0" lvl="0" marL="0" rtl="0" algn="l">
              <a:spcBef>
                <a:spcPts val="0"/>
              </a:spcBef>
              <a:spcAft>
                <a:spcPts val="0"/>
              </a:spcAft>
              <a:buNone/>
            </a:pPr>
            <a:r>
              <a:rPr lang="es-AR" sz="1600"/>
              <a:t>Las WCAG se centran principalmente en el contenido, la navegación y la interacción. </a:t>
            </a:r>
            <a:endParaRPr sz="1600"/>
          </a:p>
          <a:p>
            <a:pPr indent="0" lvl="0" marL="0" rtl="0" algn="l">
              <a:spcBef>
                <a:spcPts val="0"/>
              </a:spcBef>
              <a:spcAft>
                <a:spcPts val="0"/>
              </a:spcAft>
              <a:buNone/>
            </a:pPr>
            <a:r>
              <a:rPr lang="es-AR" sz="1600"/>
              <a:t>Respecto Al diseño accesible, lo más importante aparece en la </a:t>
            </a:r>
            <a:r>
              <a:rPr b="1" lang="es-AR" sz="1600"/>
              <a:t>Pauta 1.4 Distinguible</a:t>
            </a:r>
            <a:endParaRPr b="1" sz="1600"/>
          </a:p>
          <a:p>
            <a:pPr indent="0" lvl="0" marL="0" rtl="0" algn="l">
              <a:spcBef>
                <a:spcPts val="0"/>
              </a:spcBef>
              <a:spcAft>
                <a:spcPts val="0"/>
              </a:spcAft>
              <a:buNone/>
            </a:pPr>
            <a:r>
              <a:rPr b="1" lang="es-AR" sz="1600"/>
              <a:t>QUE NOS HABLA DE LA IMPORTANCIA DEL CONTRASTE Y EL TAMAÑO.</a:t>
            </a:r>
            <a:endParaRPr b="1" sz="1600"/>
          </a:p>
        </p:txBody>
      </p:sp>
      <p:sp>
        <p:nvSpPr>
          <p:cNvPr id="563" name="Google Shape;563;p8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0e5ca7647_0_0: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100e5ca7647_0_0: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80000"/>
              </a:lnSpc>
              <a:spcBef>
                <a:spcPts val="0"/>
              </a:spcBef>
              <a:spcAft>
                <a:spcPts val="0"/>
              </a:spcAft>
              <a:buNone/>
            </a:pPr>
            <a:r>
              <a:rPr lang="es-AR" sz="1500">
                <a:highlight>
                  <a:srgbClr val="FFFFFF"/>
                </a:highlight>
              </a:rPr>
              <a:t>P:</a:t>
            </a:r>
            <a:endParaRPr sz="1500">
              <a:highlight>
                <a:srgbClr val="FFFFFF"/>
              </a:highlight>
            </a:endParaRPr>
          </a:p>
          <a:p>
            <a:pPr indent="0" lvl="0" marL="0" rtl="0" algn="l">
              <a:lnSpc>
                <a:spcPct val="80000"/>
              </a:lnSpc>
              <a:spcBef>
                <a:spcPts val="0"/>
              </a:spcBef>
              <a:spcAft>
                <a:spcPts val="0"/>
              </a:spcAft>
              <a:buNone/>
            </a:pPr>
            <a:r>
              <a:rPr lang="es-AR" sz="1500">
                <a:highlight>
                  <a:srgbClr val="FFFFFF"/>
                </a:highlight>
              </a:rPr>
              <a:t>Acá</a:t>
            </a:r>
            <a:r>
              <a:rPr lang="es-AR" sz="1500">
                <a:highlight>
                  <a:srgbClr val="FFFFFF"/>
                </a:highlight>
              </a:rPr>
              <a:t> estamos viendo los componentes que inciden en la AW desde la perspectiva del usuario.</a:t>
            </a:r>
            <a:endParaRPr sz="1500">
              <a:highlight>
                <a:srgbClr val="FFFFFF"/>
              </a:highlight>
            </a:endParaRPr>
          </a:p>
          <a:p>
            <a:pPr indent="0" lvl="0" marL="0" rtl="0" algn="l">
              <a:lnSpc>
                <a:spcPct val="80000"/>
              </a:lnSpc>
              <a:spcBef>
                <a:spcPts val="0"/>
              </a:spcBef>
              <a:spcAft>
                <a:spcPts val="0"/>
              </a:spcAft>
              <a:buNone/>
            </a:pPr>
            <a:r>
              <a:rPr lang="es-AR" sz="1500">
                <a:highlight>
                  <a:srgbClr val="FFFFFF"/>
                </a:highlight>
              </a:rPr>
              <a:t>En cuanto al contenido web vamos a ver cuales son esas barreras que hacen que el contenido sea inaccesible.</a:t>
            </a:r>
            <a:endParaRPr sz="1500">
              <a:highlight>
                <a:srgbClr val="FFFFFF"/>
              </a:highlight>
            </a:endParaRPr>
          </a:p>
        </p:txBody>
      </p:sp>
      <p:sp>
        <p:nvSpPr>
          <p:cNvPr id="119" name="Google Shape;119;g100e5ca7647_0_0: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8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8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p:</a:t>
            </a:r>
            <a:endParaRPr/>
          </a:p>
          <a:p>
            <a:pPr indent="0" lvl="0" marL="0" rtl="0" algn="l">
              <a:spcBef>
                <a:spcPts val="0"/>
              </a:spcBef>
              <a:spcAft>
                <a:spcPts val="0"/>
              </a:spcAft>
              <a:buNone/>
            </a:pPr>
            <a:r>
              <a:rPr lang="es-AR"/>
              <a:t>ACÁ</a:t>
            </a:r>
            <a:r>
              <a:rPr lang="es-AR"/>
              <a:t> VEMOS QUE AL SELECCIONAR BIEN LOS COLORES QUE TIENEN UN BUEN CONTRASTE, NOS AYUDA A LA </a:t>
            </a:r>
            <a:r>
              <a:rPr lang="es-AR"/>
              <a:t>VISUALIZACIÓN</a:t>
            </a:r>
            <a:r>
              <a:rPr lang="es-AR"/>
              <a:t> DE LOS ELEMENTOS DE NUESTRA </a:t>
            </a:r>
            <a:r>
              <a:rPr lang="es-AR"/>
              <a:t>PÁGINA A SIMPLE VISTA</a:t>
            </a:r>
            <a:r>
              <a:rPr lang="es-AR"/>
              <a:t>.</a:t>
            </a:r>
            <a:endParaRPr/>
          </a:p>
          <a:p>
            <a:pPr indent="0" lvl="0" marL="0" rtl="0" algn="l">
              <a:spcBef>
                <a:spcPts val="0"/>
              </a:spcBef>
              <a:spcAft>
                <a:spcPts val="0"/>
              </a:spcAft>
              <a:buNone/>
            </a:pPr>
            <a:r>
              <a:rPr lang="es-AR"/>
              <a:t>Q: </a:t>
            </a:r>
            <a:endParaRPr/>
          </a:p>
          <a:p>
            <a:pPr indent="0" lvl="0" marL="0" rtl="0" algn="l">
              <a:spcBef>
                <a:spcPts val="0"/>
              </a:spcBef>
              <a:spcAft>
                <a:spcPts val="0"/>
              </a:spcAft>
              <a:buNone/>
            </a:pPr>
            <a:r>
              <a:rPr lang="es-AR"/>
              <a:t>MIENTRAS QUE UNA MALA </a:t>
            </a:r>
            <a:r>
              <a:rPr lang="es-AR"/>
              <a:t>ELECCIÓN</a:t>
            </a:r>
            <a:r>
              <a:rPr lang="es-AR"/>
              <a:t> NOS CONFUNDE O SE PIERDE </a:t>
            </a:r>
            <a:r>
              <a:rPr lang="es-AR"/>
              <a:t>INFORMACIÓN</a:t>
            </a:r>
            <a:r>
              <a:rPr lang="es-AR"/>
              <a:t>.</a:t>
            </a:r>
            <a:endParaRPr/>
          </a:p>
          <a:p>
            <a:pPr indent="0" lvl="0" marL="0" rtl="0" algn="l">
              <a:spcBef>
                <a:spcPts val="0"/>
              </a:spcBef>
              <a:spcAft>
                <a:spcPts val="0"/>
              </a:spcAft>
              <a:buNone/>
            </a:pPr>
            <a:r>
              <a:t/>
            </a:r>
            <a:endParaRPr/>
          </a:p>
        </p:txBody>
      </p:sp>
      <p:sp>
        <p:nvSpPr>
          <p:cNvPr id="571" name="Google Shape;571;p8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85: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85:notes"/>
          <p:cNvSpPr txBox="1"/>
          <p:nvPr>
            <p:ph idx="1" type="body"/>
          </p:nvPr>
        </p:nvSpPr>
        <p:spPr>
          <a:xfrm>
            <a:off x="705327" y="4480005"/>
            <a:ext cx="5642700" cy="3665400"/>
          </a:xfrm>
          <a:prstGeom prst="rect">
            <a:avLst/>
          </a:prstGeom>
          <a:noFill/>
          <a:ln>
            <a:noFill/>
          </a:ln>
        </p:spPr>
        <p:txBody>
          <a:bodyPr anchorCtr="0" anchor="t" bIns="46725" lIns="93475" spcFirstLastPara="1" rIns="93475" wrap="square" tIns="46725">
            <a:noAutofit/>
          </a:bodyPr>
          <a:lstStyle/>
          <a:p>
            <a:pPr indent="0" lvl="0" marL="0" rtl="0" algn="just">
              <a:lnSpc>
                <a:spcPct val="115000"/>
              </a:lnSpc>
              <a:spcBef>
                <a:spcPts val="360"/>
              </a:spcBef>
              <a:spcAft>
                <a:spcPts val="0"/>
              </a:spcAft>
              <a:buSzPts val="1100"/>
              <a:buNone/>
            </a:pPr>
            <a:r>
              <a:rPr lang="es-AR" sz="1600">
                <a:latin typeface="Roboto"/>
                <a:ea typeface="Roboto"/>
                <a:cs typeface="Roboto"/>
                <a:sym typeface="Roboto"/>
              </a:rPr>
              <a:t>p: Tenemos que saber manejar los niveles de luminosidad, POR QUE en algunas situaciones el </a:t>
            </a:r>
            <a:r>
              <a:rPr lang="es-AR" sz="1600">
                <a:latin typeface="Roboto"/>
                <a:ea typeface="Roboto"/>
                <a:cs typeface="Roboto"/>
                <a:sym typeface="Roboto"/>
              </a:rPr>
              <a:t>exceso</a:t>
            </a:r>
            <a:r>
              <a:rPr lang="es-AR" sz="1600">
                <a:latin typeface="Roboto"/>
                <a:ea typeface="Roboto"/>
                <a:cs typeface="Roboto"/>
                <a:sym typeface="Roboto"/>
              </a:rPr>
              <a:t> DE ESTA, produce que no SE PUEDA visualizar bien.</a:t>
            </a:r>
            <a:endParaRPr sz="1600">
              <a:latin typeface="Roboto"/>
              <a:ea typeface="Roboto"/>
              <a:cs typeface="Roboto"/>
              <a:sym typeface="Roboto"/>
            </a:endParaRPr>
          </a:p>
          <a:p>
            <a:pPr indent="0" lvl="0" marL="0" rtl="0" algn="just">
              <a:lnSpc>
                <a:spcPct val="115000"/>
              </a:lnSpc>
              <a:spcBef>
                <a:spcPts val="360"/>
              </a:spcBef>
              <a:spcAft>
                <a:spcPts val="0"/>
              </a:spcAft>
              <a:buSzPts val="1100"/>
              <a:buNone/>
            </a:pPr>
            <a:r>
              <a:rPr lang="es-AR" sz="1600">
                <a:latin typeface="Roboto"/>
                <a:ea typeface="Roboto"/>
                <a:cs typeface="Roboto"/>
                <a:sym typeface="Roboto"/>
              </a:rPr>
              <a:t>q: POR OTRO LADO Si el contraste no es el </a:t>
            </a:r>
            <a:r>
              <a:rPr lang="es-AR" sz="1600">
                <a:latin typeface="Roboto"/>
                <a:ea typeface="Roboto"/>
                <a:cs typeface="Roboto"/>
                <a:sym typeface="Roboto"/>
              </a:rPr>
              <a:t>mínimo</a:t>
            </a:r>
            <a:r>
              <a:rPr lang="es-AR" sz="1600">
                <a:latin typeface="Roboto"/>
                <a:ea typeface="Roboto"/>
                <a:cs typeface="Roboto"/>
                <a:sym typeface="Roboto"/>
              </a:rPr>
              <a:t>,</a:t>
            </a:r>
            <a:r>
              <a:rPr lang="es-AR" sz="1600">
                <a:latin typeface="Roboto"/>
                <a:ea typeface="Roboto"/>
                <a:cs typeface="Roboto"/>
                <a:sym typeface="Roboto"/>
              </a:rPr>
              <a:t> una persona que tenga sensibilidad reducida AL CONTRASTE le va a costar</a:t>
            </a:r>
            <a:r>
              <a:rPr lang="es-AR" sz="1600">
                <a:latin typeface="Roboto"/>
                <a:ea typeface="Roboto"/>
                <a:cs typeface="Roboto"/>
                <a:sym typeface="Roboto"/>
              </a:rPr>
              <a:t> la </a:t>
            </a:r>
            <a:r>
              <a:rPr lang="es-AR" sz="1600">
                <a:latin typeface="Roboto"/>
                <a:ea typeface="Roboto"/>
                <a:cs typeface="Roboto"/>
                <a:sym typeface="Roboto"/>
              </a:rPr>
              <a:t>navegación</a:t>
            </a:r>
            <a:r>
              <a:rPr lang="es-AR" sz="1600">
                <a:latin typeface="Roboto"/>
                <a:ea typeface="Roboto"/>
                <a:cs typeface="Roboto"/>
                <a:sym typeface="Roboto"/>
              </a:rPr>
              <a:t> y hasta puede que ciertas partes </a:t>
            </a:r>
            <a:r>
              <a:rPr lang="es-AR" sz="1600">
                <a:latin typeface="Roboto"/>
                <a:ea typeface="Roboto"/>
                <a:cs typeface="Roboto"/>
                <a:sym typeface="Roboto"/>
              </a:rPr>
              <a:t>deSAPAREZCAN</a:t>
            </a:r>
            <a:r>
              <a:rPr lang="es-AR" sz="1600">
                <a:latin typeface="Roboto"/>
                <a:ea typeface="Roboto"/>
                <a:cs typeface="Roboto"/>
                <a:sym typeface="Roboto"/>
              </a:rPr>
              <a:t>. </a:t>
            </a:r>
            <a:endParaRPr sz="1600">
              <a:latin typeface="Roboto"/>
              <a:ea typeface="Roboto"/>
              <a:cs typeface="Roboto"/>
              <a:sym typeface="Roboto"/>
            </a:endParaRPr>
          </a:p>
        </p:txBody>
      </p:sp>
      <p:sp>
        <p:nvSpPr>
          <p:cNvPr id="581" name="Google Shape;581;p85:notes"/>
          <p:cNvSpPr txBox="1"/>
          <p:nvPr>
            <p:ph idx="12" type="sldNum"/>
          </p:nvPr>
        </p:nvSpPr>
        <p:spPr>
          <a:xfrm>
            <a:off x="3995217" y="8842031"/>
            <a:ext cx="3056400" cy="4671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8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600"/>
              <a:t>P: </a:t>
            </a:r>
            <a:r>
              <a:rPr lang="es-AR" sz="1600"/>
              <a:t>EL </a:t>
            </a:r>
            <a:r>
              <a:rPr b="1" lang="es-AR" sz="1600">
                <a:latin typeface="Roboto"/>
                <a:ea typeface="Roboto"/>
                <a:cs typeface="Roboto"/>
                <a:sym typeface="Roboto"/>
              </a:rPr>
              <a:t>Criterio 1.4.1 HABLA DEL Uso del Color</a:t>
            </a:r>
            <a:r>
              <a:rPr lang="es-AR" sz="1600">
                <a:latin typeface="Roboto"/>
                <a:ea typeface="Roboto"/>
                <a:cs typeface="Roboto"/>
                <a:sym typeface="Roboto"/>
              </a:rPr>
              <a:t>.</a:t>
            </a:r>
            <a:endParaRPr sz="1600">
              <a:latin typeface="Roboto"/>
              <a:ea typeface="Roboto"/>
              <a:cs typeface="Roboto"/>
              <a:sym typeface="Roboto"/>
            </a:endParaRPr>
          </a:p>
          <a:p>
            <a:pPr indent="0" lvl="0" marL="0" rtl="0" algn="l">
              <a:spcBef>
                <a:spcPts val="0"/>
              </a:spcBef>
              <a:spcAft>
                <a:spcPts val="0"/>
              </a:spcAft>
              <a:buNone/>
            </a:pPr>
            <a:r>
              <a:t/>
            </a:r>
            <a:endParaRPr sz="1600"/>
          </a:p>
          <a:p>
            <a:pPr indent="0" lvl="0" marL="0" rtl="0" algn="l">
              <a:spcBef>
                <a:spcPts val="0"/>
              </a:spcBef>
              <a:spcAft>
                <a:spcPts val="0"/>
              </a:spcAft>
              <a:buNone/>
            </a:pPr>
            <a:r>
              <a:rPr lang="es-AR" sz="1600"/>
              <a:t>Q:  Asegura que la información transmitida por las diferencias de color NO SEAN EL UNICO MEDIO PARA TRANSMITIR EL MENSAJE.</a:t>
            </a:r>
            <a:endParaRPr sz="1600"/>
          </a:p>
          <a:p>
            <a:pPr indent="0" lvl="0" marL="0" rtl="0" algn="l">
              <a:spcBef>
                <a:spcPts val="0"/>
              </a:spcBef>
              <a:spcAft>
                <a:spcPts val="0"/>
              </a:spcAft>
              <a:buNone/>
            </a:pPr>
            <a:r>
              <a:rPr lang="es-AR" sz="1600"/>
              <a:t>POR EJEMPLO, </a:t>
            </a:r>
            <a:r>
              <a:rPr lang="es-AR" sz="1600">
                <a:solidFill>
                  <a:srgbClr val="202124"/>
                </a:solidFill>
                <a:highlight>
                  <a:srgbClr val="FFFFFF"/>
                </a:highlight>
                <a:latin typeface="Arial"/>
                <a:ea typeface="Arial"/>
                <a:cs typeface="Arial"/>
                <a:sym typeface="Arial"/>
              </a:rPr>
              <a:t>Los usuarios que tienen dificultades para distinguir entre </a:t>
            </a:r>
            <a:r>
              <a:rPr b="1" lang="es-AR" sz="1600">
                <a:solidFill>
                  <a:srgbClr val="202124"/>
                </a:solidFill>
                <a:highlight>
                  <a:srgbClr val="FFFFFF"/>
                </a:highlight>
                <a:latin typeface="Arial"/>
                <a:ea typeface="Arial"/>
                <a:cs typeface="Arial"/>
                <a:sym typeface="Arial"/>
              </a:rPr>
              <a:t>colores</a:t>
            </a:r>
            <a:r>
              <a:rPr lang="es-AR" sz="1600">
                <a:solidFill>
                  <a:srgbClr val="202124"/>
                </a:solidFill>
                <a:highlight>
                  <a:srgbClr val="FFFFFF"/>
                </a:highlight>
                <a:latin typeface="Arial"/>
                <a:ea typeface="Arial"/>
                <a:cs typeface="Arial"/>
                <a:sym typeface="Arial"/>
              </a:rPr>
              <a:t> pueden ver o escuchar los indicios textuales.</a:t>
            </a:r>
            <a:endParaRPr sz="16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02124"/>
              </a:solidFill>
              <a:highlight>
                <a:srgbClr val="FFFFFF"/>
              </a:highlight>
              <a:latin typeface="Arial"/>
              <a:ea typeface="Arial"/>
              <a:cs typeface="Arial"/>
              <a:sym typeface="Arial"/>
            </a:endParaRPr>
          </a:p>
        </p:txBody>
      </p:sp>
      <p:sp>
        <p:nvSpPr>
          <p:cNvPr id="590" name="Google Shape;590;p8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cf8c342470_0_1:notes"/>
          <p:cNvSpPr/>
          <p:nvPr>
            <p:ph idx="2" type="sldImg"/>
          </p:nvPr>
        </p:nvSpPr>
        <p:spPr>
          <a:xfrm>
            <a:off x="1433513" y="1163638"/>
            <a:ext cx="4186200" cy="31416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cf8c342470_0_1:notes"/>
          <p:cNvSpPr txBox="1"/>
          <p:nvPr>
            <p:ph idx="1" type="body"/>
          </p:nvPr>
        </p:nvSpPr>
        <p:spPr>
          <a:xfrm>
            <a:off x="705327" y="4480005"/>
            <a:ext cx="5642700" cy="36654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rPr lang="es-AR" sz="1600">
                <a:solidFill>
                  <a:srgbClr val="202124"/>
                </a:solidFill>
                <a:highlight>
                  <a:srgbClr val="FFFFFF"/>
                </a:highlight>
                <a:latin typeface="Arial"/>
                <a:ea typeface="Arial"/>
                <a:cs typeface="Arial"/>
                <a:sym typeface="Arial"/>
              </a:rPr>
              <a:t>p: Este ejemplo es bien claro, tenemos a la izquierda las señales DISTINGUIBLES </a:t>
            </a:r>
            <a:r>
              <a:rPr lang="es-AR" sz="1600">
                <a:solidFill>
                  <a:srgbClr val="202124"/>
                </a:solidFill>
                <a:highlight>
                  <a:srgbClr val="FFFFFF"/>
                </a:highlight>
                <a:latin typeface="Arial"/>
                <a:ea typeface="Arial"/>
                <a:cs typeface="Arial"/>
                <a:sym typeface="Arial"/>
              </a:rPr>
              <a:t>sólo</a:t>
            </a:r>
            <a:r>
              <a:rPr lang="es-AR" sz="1600">
                <a:solidFill>
                  <a:srgbClr val="202124"/>
                </a:solidFill>
                <a:highlight>
                  <a:srgbClr val="FFFFFF"/>
                </a:highlight>
                <a:latin typeface="Arial"/>
                <a:ea typeface="Arial"/>
                <a:cs typeface="Arial"/>
                <a:sym typeface="Arial"/>
              </a:rPr>
              <a:t> POR color y A la derecha TENEMOS LAS SEÑALES </a:t>
            </a:r>
            <a:r>
              <a:rPr lang="es-AR" sz="1600">
                <a:solidFill>
                  <a:srgbClr val="202124"/>
                </a:solidFill>
                <a:highlight>
                  <a:srgbClr val="FFFFFF"/>
                </a:highlight>
                <a:latin typeface="Arial"/>
                <a:ea typeface="Arial"/>
                <a:cs typeface="Arial"/>
                <a:sym typeface="Arial"/>
              </a:rPr>
              <a:t>DISTINGUIBLES</a:t>
            </a:r>
            <a:r>
              <a:rPr lang="es-AR" sz="1600">
                <a:solidFill>
                  <a:srgbClr val="202124"/>
                </a:solidFill>
                <a:highlight>
                  <a:srgbClr val="FFFFFF"/>
                </a:highlight>
                <a:latin typeface="Arial"/>
                <a:ea typeface="Arial"/>
                <a:cs typeface="Arial"/>
                <a:sym typeface="Arial"/>
              </a:rPr>
              <a:t> POR el color, pero </a:t>
            </a:r>
            <a:r>
              <a:rPr lang="es-AR" sz="1600">
                <a:solidFill>
                  <a:srgbClr val="202124"/>
                </a:solidFill>
                <a:highlight>
                  <a:srgbClr val="FFFFFF"/>
                </a:highlight>
                <a:latin typeface="Arial"/>
                <a:ea typeface="Arial"/>
                <a:cs typeface="Arial"/>
                <a:sym typeface="Arial"/>
              </a:rPr>
              <a:t>también</a:t>
            </a:r>
            <a:r>
              <a:rPr lang="es-AR" sz="1600">
                <a:solidFill>
                  <a:srgbClr val="202124"/>
                </a:solidFill>
                <a:highlight>
                  <a:srgbClr val="FFFFFF"/>
                </a:highlight>
                <a:latin typeface="Arial"/>
                <a:ea typeface="Arial"/>
                <a:cs typeface="Arial"/>
                <a:sym typeface="Arial"/>
              </a:rPr>
              <a:t> POR su forma.</a:t>
            </a:r>
            <a:endParaRPr sz="16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s-AR" sz="1600">
                <a:solidFill>
                  <a:srgbClr val="202124"/>
                </a:solidFill>
                <a:highlight>
                  <a:srgbClr val="FFFFFF"/>
                </a:highlight>
                <a:latin typeface="Arial"/>
                <a:ea typeface="Arial"/>
                <a:cs typeface="Arial"/>
                <a:sym typeface="Arial"/>
              </a:rPr>
              <a:t>LA </a:t>
            </a:r>
            <a:r>
              <a:rPr lang="es-AR" sz="1600">
                <a:solidFill>
                  <a:srgbClr val="202124"/>
                </a:solidFill>
                <a:highlight>
                  <a:srgbClr val="FFFFFF"/>
                </a:highlight>
                <a:latin typeface="Arial"/>
                <a:ea typeface="Arial"/>
                <a:cs typeface="Arial"/>
                <a:sym typeface="Arial"/>
              </a:rPr>
              <a:t>IMPLEMENTACIÓN</a:t>
            </a:r>
            <a:r>
              <a:rPr lang="es-AR" sz="1600">
                <a:solidFill>
                  <a:srgbClr val="202124"/>
                </a:solidFill>
                <a:highlight>
                  <a:srgbClr val="FFFFFF"/>
                </a:highlight>
                <a:latin typeface="Arial"/>
                <a:ea typeface="Arial"/>
                <a:cs typeface="Arial"/>
                <a:sym typeface="Arial"/>
              </a:rPr>
              <a:t> DE VARIAS FORMAS DE COMUNICAR HACE QUE NUESTRA </a:t>
            </a:r>
            <a:r>
              <a:rPr lang="es-AR" sz="1600">
                <a:solidFill>
                  <a:srgbClr val="202124"/>
                </a:solidFill>
                <a:highlight>
                  <a:srgbClr val="FFFFFF"/>
                </a:highlight>
                <a:latin typeface="Arial"/>
                <a:ea typeface="Arial"/>
                <a:cs typeface="Arial"/>
                <a:sym typeface="Arial"/>
              </a:rPr>
              <a:t>PÁGINA</a:t>
            </a:r>
            <a:r>
              <a:rPr lang="es-AR" sz="1600">
                <a:solidFill>
                  <a:srgbClr val="202124"/>
                </a:solidFill>
                <a:highlight>
                  <a:srgbClr val="FFFFFF"/>
                </a:highlight>
                <a:latin typeface="Arial"/>
                <a:ea typeface="Arial"/>
                <a:cs typeface="Arial"/>
                <a:sym typeface="Arial"/>
              </a:rPr>
              <a:t> SEA BIEN INTERPRETADA POR CUALQUIER USUARIO.</a:t>
            </a:r>
            <a:endParaRPr>
              <a:solidFill>
                <a:srgbClr val="202124"/>
              </a:solidFill>
              <a:highlight>
                <a:srgbClr val="FFFFFF"/>
              </a:highlight>
              <a:latin typeface="Arial"/>
              <a:ea typeface="Arial"/>
              <a:cs typeface="Arial"/>
              <a:sym typeface="Arial"/>
            </a:endParaRPr>
          </a:p>
          <a:p>
            <a:pPr indent="0" lvl="0" marL="0" rtl="0" algn="l">
              <a:spcBef>
                <a:spcPts val="0"/>
              </a:spcBef>
              <a:spcAft>
                <a:spcPts val="0"/>
              </a:spcAft>
              <a:buClr>
                <a:schemeClr val="dk1"/>
              </a:buClr>
              <a:buFont typeface="Arial"/>
              <a:buNone/>
            </a:pPr>
            <a:r>
              <a:rPr lang="es-AR">
                <a:solidFill>
                  <a:srgbClr val="202124"/>
                </a:solidFill>
                <a:highlight>
                  <a:srgbClr val="FFFFFF"/>
                </a:highlight>
                <a:latin typeface="Arial"/>
                <a:ea typeface="Arial"/>
                <a:cs typeface="Arial"/>
                <a:sym typeface="Arial"/>
              </a:rPr>
              <a:t>AHORA MAXI LES VA A HABLAR DE LA HERRAMIENTA QUE HEMOS CREAMOS(</a:t>
            </a:r>
            <a:r>
              <a:rPr lang="es-AR">
                <a:solidFill>
                  <a:srgbClr val="202124"/>
                </a:solidFill>
                <a:highlight>
                  <a:srgbClr val="FFFFFF"/>
                </a:highlight>
                <a:latin typeface="Arial"/>
                <a:ea typeface="Arial"/>
                <a:cs typeface="Arial"/>
                <a:sym typeface="Arial"/>
              </a:rPr>
              <a:t>PASE A MAXI).</a:t>
            </a:r>
            <a:endParaRPr/>
          </a:p>
        </p:txBody>
      </p:sp>
      <p:sp>
        <p:nvSpPr>
          <p:cNvPr id="598" name="Google Shape;598;gcf8c342470_0_1:notes"/>
          <p:cNvSpPr txBox="1"/>
          <p:nvPr>
            <p:ph idx="12" type="sldNum"/>
          </p:nvPr>
        </p:nvSpPr>
        <p:spPr>
          <a:xfrm>
            <a:off x="3995217" y="8842031"/>
            <a:ext cx="3056400" cy="4671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90: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90: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a:t>Termina </a:t>
            </a:r>
            <a:endParaRPr/>
          </a:p>
          <a:p>
            <a:pPr indent="0" lvl="0" marL="0" rtl="0" algn="l">
              <a:spcBef>
                <a:spcPts val="0"/>
              </a:spcBef>
              <a:spcAft>
                <a:spcPts val="0"/>
              </a:spcAft>
              <a:buNone/>
            </a:pPr>
            <a:r>
              <a:rPr lang="es-AR"/>
              <a:t>--------------------------------------</a:t>
            </a:r>
            <a:endParaRPr/>
          </a:p>
          <a:p>
            <a:pPr indent="0" lvl="0" marL="0" rtl="0" algn="l">
              <a:spcBef>
                <a:spcPts val="0"/>
              </a:spcBef>
              <a:spcAft>
                <a:spcPts val="0"/>
              </a:spcAft>
              <a:buNone/>
            </a:pPr>
            <a:r>
              <a:rPr lang="es-AR"/>
              <a:t>Q:</a:t>
            </a:r>
            <a:endParaRPr/>
          </a:p>
          <a:p>
            <a:pPr indent="0" lvl="0" marL="0" rtl="0" algn="l">
              <a:spcBef>
                <a:spcPts val="0"/>
              </a:spcBef>
              <a:spcAft>
                <a:spcPts val="0"/>
              </a:spcAft>
              <a:buNone/>
            </a:pPr>
            <a:r>
              <a:rPr lang="es-AR"/>
              <a:t>Cómo realizar un análisis de accesibilidad de un sitio web, herramientas de análisis de la accesibilidad web.</a:t>
            </a:r>
            <a:endParaRPr/>
          </a:p>
        </p:txBody>
      </p:sp>
      <p:sp>
        <p:nvSpPr>
          <p:cNvPr id="607" name="Google Shape;607;p90: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02: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102: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15" name="Google Shape;615;p102: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3: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103: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23" name="Google Shape;623;p103: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0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10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31" name="Google Shape;631;p10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05: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105: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39" name="Google Shape;639;p105: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0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10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47" name="Google Shape;647;p10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&lt;Leo la diapositiva hasta la parte No accesible&gt;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Una persona que no pueda ver, no puede percibir los colores así que no sabrá </a:t>
            </a:r>
            <a:r>
              <a:rPr lang="es-AR" sz="1500"/>
              <a:t>qué</a:t>
            </a:r>
            <a:r>
              <a:rPr lang="es-AR" sz="1500"/>
              <a:t> botón tiene que pulsar.</a:t>
            </a:r>
            <a:endParaRPr sz="1500"/>
          </a:p>
          <a:p>
            <a:pPr indent="0" lvl="0" marL="0" rtl="0" algn="l">
              <a:spcBef>
                <a:spcPts val="0"/>
              </a:spcBef>
              <a:spcAft>
                <a:spcPts val="0"/>
              </a:spcAft>
              <a:buNone/>
            </a:pPr>
            <a:r>
              <a:rPr lang="es-AR" sz="1500"/>
              <a:t>Como se puede eliminar esta barrera?</a:t>
            </a:r>
            <a:endParaRPr sz="1500"/>
          </a:p>
          <a:p>
            <a:pPr indent="0" lvl="0" marL="0" rtl="0" algn="l">
              <a:spcBef>
                <a:spcPts val="0"/>
              </a:spcBef>
              <a:spcAft>
                <a:spcPts val="0"/>
              </a:spcAft>
              <a:buNone/>
            </a:pPr>
            <a:r>
              <a:rPr lang="es-AR" sz="1500"/>
              <a:t>La barrera de accesibilidad que existía, se ha eliminado al agregar una alternativa textual a los botones.</a:t>
            </a:r>
            <a:endParaRPr sz="1500"/>
          </a:p>
        </p:txBody>
      </p:sp>
      <p:sp>
        <p:nvSpPr>
          <p:cNvPr id="128" name="Google Shape;128;p7: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24: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124: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Muchas gracias Maxi.</a:t>
            </a:r>
            <a:endParaRPr sz="1500"/>
          </a:p>
          <a:p>
            <a:pPr indent="0" lvl="0" marL="0" rtl="0" algn="l">
              <a:spcBef>
                <a:spcPts val="0"/>
              </a:spcBef>
              <a:spcAft>
                <a:spcPts val="0"/>
              </a:spcAft>
              <a:buNone/>
            </a:pPr>
            <a:r>
              <a:rPr lang="es-AR" sz="1500"/>
              <a:t>Ahora voy a exponer las conclusiones obtenidas.</a:t>
            </a:r>
            <a:endParaRPr sz="1500"/>
          </a:p>
        </p:txBody>
      </p:sp>
      <p:sp>
        <p:nvSpPr>
          <p:cNvPr id="655" name="Google Shape;655;p124: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25: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125: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&lt;Leo la diapositiva&gt;</a:t>
            </a:r>
            <a:endParaRPr sz="1500"/>
          </a:p>
        </p:txBody>
      </p:sp>
      <p:sp>
        <p:nvSpPr>
          <p:cNvPr id="663" name="Google Shape;663;p125: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26: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126: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Páginas web que se puedan visualizar correctamente con diferentes dispositivos, diferentes colores, diferentes tamaños de letra.</a:t>
            </a:r>
            <a:endParaRPr sz="1500"/>
          </a:p>
        </p:txBody>
      </p:sp>
      <p:sp>
        <p:nvSpPr>
          <p:cNvPr id="671" name="Google Shape;671;p126: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27: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127: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rPr lang="es-AR" sz="1500"/>
              <a:t>&lt;Leo la diapositiva&gt;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Como equipo de </a:t>
            </a:r>
            <a:r>
              <a:rPr lang="es-AR" sz="1500"/>
              <a:t>investigación</a:t>
            </a:r>
            <a:r>
              <a:rPr lang="es-AR" sz="1500"/>
              <a:t> seguiremos </a:t>
            </a:r>
            <a:r>
              <a:rPr lang="es-AR" sz="1500"/>
              <a:t>trabajando</a:t>
            </a:r>
            <a:r>
              <a:rPr lang="es-AR" sz="1500"/>
              <a:t> en el acompañamiento para que los sitios web sean accesibles, a modo de laboratorio de monitoreo de AW</a:t>
            </a:r>
            <a:endParaRPr sz="1500"/>
          </a:p>
          <a:p>
            <a:pPr indent="0" lvl="0" marL="0" rtl="0" algn="l">
              <a:spcBef>
                <a:spcPts val="0"/>
              </a:spcBef>
              <a:spcAft>
                <a:spcPts val="0"/>
              </a:spcAft>
              <a:buNone/>
            </a:pPr>
            <a:r>
              <a:rPr lang="es-AR" sz="1500"/>
              <a:t>Tambien en el caso de ser necesario,  brindaremos </a:t>
            </a:r>
            <a:r>
              <a:rPr lang="es-AR" sz="1500">
                <a:highlight>
                  <a:srgbClr val="FFFFFF"/>
                </a:highlight>
              </a:rPr>
              <a:t>capacitaciones para el cumplimiento de los estándares de accesibilidad web, ya sean cursos de sensibilización y concientización como cursos de orientación técnica.</a:t>
            </a:r>
            <a:endParaRPr sz="1500">
              <a:highlight>
                <a:srgbClr val="FFFFFF"/>
              </a:highlight>
            </a:endParaRPr>
          </a:p>
          <a:p>
            <a:pPr indent="0" lvl="0" marL="0" rtl="0" algn="l">
              <a:spcBef>
                <a:spcPts val="0"/>
              </a:spcBef>
              <a:spcAft>
                <a:spcPts val="0"/>
              </a:spcAft>
              <a:buNone/>
            </a:pPr>
            <a:r>
              <a:t/>
            </a:r>
            <a:endParaRPr sz="1500">
              <a:highlight>
                <a:srgbClr val="FFFFFF"/>
              </a:highlight>
            </a:endParaRPr>
          </a:p>
          <a:p>
            <a:pPr indent="0" lvl="0" marL="0" rtl="0" algn="l">
              <a:spcBef>
                <a:spcPts val="0"/>
              </a:spcBef>
              <a:spcAft>
                <a:spcPts val="0"/>
              </a:spcAft>
              <a:buNone/>
            </a:pPr>
            <a:r>
              <a:t/>
            </a:r>
            <a:endParaRPr sz="1500">
              <a:highlight>
                <a:srgbClr val="FFFFFF"/>
              </a:highlight>
            </a:endParaRPr>
          </a:p>
          <a:p>
            <a:pPr indent="0" lvl="0" marL="0" rtl="0" algn="l">
              <a:spcBef>
                <a:spcPts val="0"/>
              </a:spcBef>
              <a:spcAft>
                <a:spcPts val="0"/>
              </a:spcAft>
              <a:buNone/>
            </a:pPr>
            <a:r>
              <a:t/>
            </a:r>
            <a:endParaRPr sz="1500">
              <a:highlight>
                <a:srgbClr val="FFFFFF"/>
              </a:highlight>
            </a:endParaRPr>
          </a:p>
          <a:p>
            <a:pPr indent="0" lvl="0" marL="0" rtl="0" algn="l">
              <a:spcBef>
                <a:spcPts val="0"/>
              </a:spcBef>
              <a:spcAft>
                <a:spcPts val="0"/>
              </a:spcAft>
              <a:buNone/>
            </a:pPr>
            <a:r>
              <a:t/>
            </a:r>
            <a:endParaRPr/>
          </a:p>
        </p:txBody>
      </p:sp>
      <p:sp>
        <p:nvSpPr>
          <p:cNvPr id="679" name="Google Shape;679;p127: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29: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129: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87" name="Google Shape;687;p129: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30: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130: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695" name="Google Shape;695;p130: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2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12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703" name="Google Shape;703;p12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8: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Clr>
                <a:schemeClr val="dk1"/>
              </a:buClr>
              <a:buFont typeface="Arial"/>
              <a:buNone/>
            </a:pPr>
            <a:r>
              <a:rPr lang="es-AR" sz="1500"/>
              <a:t>&lt;Leo la diapositiva hasta la parte No accesible&gt;</a:t>
            </a:r>
            <a:endParaRPr sz="1500"/>
          </a:p>
          <a:p>
            <a:pPr indent="0" lvl="0" marL="0" rtl="0" algn="l">
              <a:spcBef>
                <a:spcPts val="0"/>
              </a:spcBef>
              <a:spcAft>
                <a:spcPts val="0"/>
              </a:spcAft>
              <a:buNone/>
            </a:pPr>
            <a:r>
              <a:rPr lang="es-AR" sz="1500"/>
              <a:t>Q:</a:t>
            </a:r>
            <a:endParaRPr sz="1500"/>
          </a:p>
          <a:p>
            <a:pPr indent="0" lvl="0" marL="0" rtl="0" algn="l">
              <a:spcBef>
                <a:spcPts val="0"/>
              </a:spcBef>
              <a:spcAft>
                <a:spcPts val="0"/>
              </a:spcAft>
              <a:buNone/>
            </a:pPr>
            <a:r>
              <a:rPr lang="es-AR" sz="1500"/>
              <a:t>En este ejemplo el usuario tiene que perseguir al botón con el cursor del mouse para poder pulsarlo.</a:t>
            </a:r>
            <a:endParaRPr sz="1500"/>
          </a:p>
          <a:p>
            <a:pPr indent="0" lvl="0" marL="0" rtl="0" algn="l">
              <a:spcBef>
                <a:spcPts val="0"/>
              </a:spcBef>
              <a:spcAft>
                <a:spcPts val="0"/>
              </a:spcAft>
              <a:buNone/>
            </a:pPr>
            <a:r>
              <a:rPr lang="es-AR" sz="1500"/>
              <a:t>Una persona con discapacidad motora puede tener un tiempo de respuesta lento y quizás no sea capaz de pulsar el circulo.</a:t>
            </a:r>
            <a:endParaRPr sz="1500"/>
          </a:p>
          <a:p>
            <a:pPr indent="0" lvl="0" marL="0" rtl="0" algn="l">
              <a:spcBef>
                <a:spcPts val="0"/>
              </a:spcBef>
              <a:spcAft>
                <a:spcPts val="0"/>
              </a:spcAft>
              <a:buNone/>
            </a:pPr>
            <a:r>
              <a:rPr lang="es-AR" sz="1500"/>
              <a:t>Como se puede resolver este problema?</a:t>
            </a:r>
            <a:endParaRPr sz="1500"/>
          </a:p>
          <a:p>
            <a:pPr indent="0" lvl="0" marL="0" rtl="0" algn="l">
              <a:spcBef>
                <a:spcPts val="0"/>
              </a:spcBef>
              <a:spcAft>
                <a:spcPts val="0"/>
              </a:spcAft>
              <a:buNone/>
            </a:pPr>
            <a:r>
              <a:rPr lang="es-AR" sz="1500"/>
              <a:t>Podrá pulsar sobre estos enlaces estáticos asegurarse también que los enlaces sean accesibles a través del teclado &lt;TAB&gt;</a:t>
            </a:r>
            <a:endParaRPr sz="1500"/>
          </a:p>
        </p:txBody>
      </p:sp>
      <p:sp>
        <p:nvSpPr>
          <p:cNvPr id="144" name="Google Shape;144;p8: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9: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None/>
            </a:pPr>
            <a:r>
              <a:rPr lang="es-AR" sz="1500"/>
              <a:t>&lt;Leo la diapositiva&gt;</a:t>
            </a:r>
            <a:endParaRPr sz="1500"/>
          </a:p>
          <a:p>
            <a:pPr indent="0" lvl="0" marL="0" rtl="0" algn="just">
              <a:spcBef>
                <a:spcPts val="0"/>
              </a:spcBef>
              <a:spcAft>
                <a:spcPts val="0"/>
              </a:spcAft>
              <a:buNone/>
            </a:pPr>
            <a:r>
              <a:rPr lang="es-AR" sz="1500"/>
              <a:t>Q:</a:t>
            </a:r>
            <a:endParaRPr sz="1500"/>
          </a:p>
          <a:p>
            <a:pPr indent="0" lvl="0" marL="0" rtl="0" algn="just">
              <a:spcBef>
                <a:spcPts val="0"/>
              </a:spcBef>
              <a:spcAft>
                <a:spcPts val="0"/>
              </a:spcAft>
              <a:buNone/>
            </a:pPr>
            <a:r>
              <a:rPr lang="es-AR" sz="1500"/>
              <a:t>Este es un mito que mucha gente tiene asumido y que es totalmente FALSO.</a:t>
            </a:r>
            <a:endParaRPr sz="1500"/>
          </a:p>
          <a:p>
            <a:pPr indent="0" lvl="0" marL="0" rtl="0" algn="just">
              <a:spcBef>
                <a:spcPts val="0"/>
              </a:spcBef>
              <a:spcAft>
                <a:spcPts val="0"/>
              </a:spcAft>
              <a:buNone/>
            </a:pPr>
            <a:r>
              <a:rPr lang="es-AR" sz="1500"/>
              <a:t>En el sitio web Accessites.org recopila sitios web accesibles con diseño de gran calidad.</a:t>
            </a:r>
            <a:endParaRPr sz="1500"/>
          </a:p>
          <a:p>
            <a:pPr indent="0" lvl="0" marL="0" rtl="0" algn="just">
              <a:spcBef>
                <a:spcPts val="0"/>
              </a:spcBef>
              <a:spcAft>
                <a:spcPts val="0"/>
              </a:spcAft>
              <a:buNone/>
            </a:pPr>
            <a:r>
              <a:rPr lang="es-AR" sz="1500"/>
              <a:t>Por ejemplo podemos encontrar el sitio web de la Univ Nacional del Oeste que es accesible y presenta un diseño limpio, moderno y agradable. Luego vamos analizar con la herramienta Accesi1, el sitio de la UNO, y poder ver si cumplió los criterios de AW de acuerdo con la norma Argentina.</a:t>
            </a:r>
            <a:endParaRPr sz="1500"/>
          </a:p>
          <a:p>
            <a:pPr indent="0" lvl="0" marL="0" rtl="0" algn="l">
              <a:spcBef>
                <a:spcPts val="0"/>
              </a:spcBef>
              <a:spcAft>
                <a:spcPts val="0"/>
              </a:spcAft>
              <a:buNone/>
            </a:pPr>
            <a:r>
              <a:t/>
            </a:r>
            <a:endParaRPr/>
          </a:p>
        </p:txBody>
      </p:sp>
      <p:sp>
        <p:nvSpPr>
          <p:cNvPr id="160" name="Google Shape;160;p9: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1433513" y="1163638"/>
            <a:ext cx="4186237"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0:notes"/>
          <p:cNvSpPr txBox="1"/>
          <p:nvPr>
            <p:ph idx="1" type="body"/>
          </p:nvPr>
        </p:nvSpPr>
        <p:spPr>
          <a:xfrm>
            <a:off x="705327" y="4480005"/>
            <a:ext cx="5642610" cy="3665459"/>
          </a:xfrm>
          <a:prstGeom prst="rect">
            <a:avLst/>
          </a:prstGeom>
          <a:noFill/>
          <a:ln>
            <a:noFill/>
          </a:ln>
        </p:spPr>
        <p:txBody>
          <a:bodyPr anchorCtr="0" anchor="t" bIns="46725" lIns="93475" spcFirstLastPara="1" rIns="93475" wrap="square" tIns="46725">
            <a:noAutofit/>
          </a:bodyPr>
          <a:lstStyle/>
          <a:p>
            <a:pPr indent="0" lvl="0" marL="0" rtl="0" algn="just">
              <a:spcBef>
                <a:spcPts val="0"/>
              </a:spcBef>
              <a:spcAft>
                <a:spcPts val="0"/>
              </a:spcAft>
              <a:buClr>
                <a:schemeClr val="dk1"/>
              </a:buClr>
              <a:buFont typeface="Arial"/>
              <a:buNone/>
            </a:pPr>
            <a:r>
              <a:rPr lang="es-AR" sz="1500"/>
              <a:t>&lt;Leo la diapositiva&gt;</a:t>
            </a:r>
            <a:endParaRPr sz="1500"/>
          </a:p>
          <a:p>
            <a:pPr indent="0" lvl="0" marL="0" rtl="0" algn="just">
              <a:spcBef>
                <a:spcPts val="0"/>
              </a:spcBef>
              <a:spcAft>
                <a:spcPts val="0"/>
              </a:spcAft>
              <a:buNone/>
            </a:pPr>
            <a:r>
              <a:rPr lang="es-AR" sz="1500"/>
              <a:t>Q:</a:t>
            </a:r>
            <a:endParaRPr sz="1500"/>
          </a:p>
          <a:p>
            <a:pPr indent="0" lvl="0" marL="0" rtl="0" algn="just">
              <a:spcBef>
                <a:spcPts val="0"/>
              </a:spcBef>
              <a:spcAft>
                <a:spcPts val="0"/>
              </a:spcAft>
              <a:buNone/>
            </a:pPr>
            <a:r>
              <a:rPr lang="es-AR" sz="1500">
                <a:highlight>
                  <a:srgbClr val="FFFFFF"/>
                </a:highlight>
              </a:rPr>
              <a:t>La </a:t>
            </a:r>
            <a:r>
              <a:rPr b="1" lang="es-AR" sz="1500">
                <a:highlight>
                  <a:srgbClr val="FFFFFF"/>
                </a:highlight>
              </a:rPr>
              <a:t>Oficina Nacional de Tecnologías de Información (ONTI) </a:t>
            </a:r>
            <a:r>
              <a:rPr lang="es-AR" sz="1500">
                <a:highlight>
                  <a:srgbClr val="FFFFFF"/>
                </a:highlight>
              </a:rPr>
              <a:t>es la encargada de conducir en la formulación de políticas e implementación del proceso de desarrollo e innovación tecnológica para la transformación e innovación del Estado Nacional, así como también promover la integración de nuevas tecnologías, su compatibilidad e interoperabilidad. Entre su organización estructural se detaca la Accesibilidad Web: Autoridad de aplicación de la Ley N° 26.653.</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s-AR" sz="1500"/>
              <a:t>Desgraciadamente en Argentina </a:t>
            </a:r>
            <a:r>
              <a:rPr lang="es-AR" sz="1500"/>
              <a:t>aún</a:t>
            </a:r>
            <a:r>
              <a:rPr lang="es-AR" sz="1500"/>
              <a:t> no se ha impuesto ninguna sanción en cuanto a Accesibilidad Web.</a:t>
            </a:r>
            <a:endParaRPr sz="1500"/>
          </a:p>
          <a:p>
            <a:pPr indent="0" lvl="0" marL="0" rtl="0" algn="just">
              <a:spcBef>
                <a:spcPts val="0"/>
              </a:spcBef>
              <a:spcAft>
                <a:spcPts val="0"/>
              </a:spcAft>
              <a:buNone/>
            </a:pPr>
            <a:r>
              <a:rPr lang="es-AR" sz="1500"/>
              <a:t>Pero en el extranjero </a:t>
            </a:r>
            <a:r>
              <a:rPr lang="es-AR" sz="1500"/>
              <a:t>sí</a:t>
            </a:r>
            <a:r>
              <a:rPr lang="es-AR" sz="1500"/>
              <a:t> que hay varios casos famosos:</a:t>
            </a:r>
            <a:endParaRPr sz="1500"/>
          </a:p>
          <a:p>
            <a:pPr indent="0" lvl="0" marL="0" rtl="0" algn="just">
              <a:spcBef>
                <a:spcPts val="0"/>
              </a:spcBef>
              <a:spcAft>
                <a:spcPts val="0"/>
              </a:spcAft>
              <a:buNone/>
            </a:pPr>
            <a:r>
              <a:rPr lang="es-AR" sz="1500"/>
              <a:t>En agosto del 2000, en Australia, el Comité Organizador de los JJOO de Sídney fue condenado por su Sitio Web ya que no era accesible.</a:t>
            </a:r>
            <a:endParaRPr sz="1500"/>
          </a:p>
          <a:p>
            <a:pPr indent="0" lvl="0" marL="0" rtl="0" algn="just">
              <a:spcBef>
                <a:spcPts val="0"/>
              </a:spcBef>
              <a:spcAft>
                <a:spcPts val="0"/>
              </a:spcAft>
              <a:buNone/>
            </a:pPr>
            <a:r>
              <a:rPr lang="es-AR" sz="1500"/>
              <a:t>En febrero del 2011 en EEUU, se presentó una demanda contra la compañía Disney por la falta de accesibilidad en su sitio web.</a:t>
            </a:r>
            <a:endParaRPr sz="1500"/>
          </a:p>
        </p:txBody>
      </p:sp>
      <p:sp>
        <p:nvSpPr>
          <p:cNvPr id="169" name="Google Shape;169;p10:notes"/>
          <p:cNvSpPr txBox="1"/>
          <p:nvPr>
            <p:ph idx="12" type="sldNum"/>
          </p:nvPr>
        </p:nvSpPr>
        <p:spPr>
          <a:xfrm>
            <a:off x="3995217" y="8842031"/>
            <a:ext cx="3056414" cy="46707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3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1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8" name="Google Shape;18;p13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4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4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4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4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6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1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1"/>
              </a:buClr>
              <a:buSzPts val="2000"/>
              <a:buFont typeface="Arial"/>
              <a:buChar char="•"/>
              <a:defRPr sz="2000"/>
            </a:lvl1pPr>
            <a:lvl2pPr indent="-355600" lvl="1" marL="914400" algn="l">
              <a:spcBef>
                <a:spcPts val="400"/>
              </a:spcBef>
              <a:spcAft>
                <a:spcPts val="0"/>
              </a:spcAft>
              <a:buClr>
                <a:schemeClr val="dk1"/>
              </a:buClr>
              <a:buSzPts val="2000"/>
              <a:buFont typeface="Arial"/>
              <a:buChar char="–"/>
              <a:defRPr sz="2000"/>
            </a:lvl2pPr>
            <a:lvl3pPr indent="-355600" lvl="2" marL="1371600" algn="l">
              <a:spcBef>
                <a:spcPts val="400"/>
              </a:spcBef>
              <a:spcAft>
                <a:spcPts val="0"/>
              </a:spcAft>
              <a:buClr>
                <a:schemeClr val="dk1"/>
              </a:buClr>
              <a:buSzPts val="2000"/>
              <a:buFont typeface="Arial"/>
              <a:buChar char="•"/>
              <a:defRPr sz="20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3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13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0" name="Google Shape;30;p13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1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6" name="Google Shape;36;p13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7" name="Google Shape;37;p13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13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 name="Google Shape;43;p13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4" name="Google Shape;44;p13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5" name="Google Shape;45;p13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6" name="Google Shape;46;p13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9" name="Shape 49"/>
        <p:cNvGrpSpPr/>
        <p:nvPr/>
      </p:nvGrpSpPr>
      <p:grpSpPr>
        <a:xfrm>
          <a:off x="0" y="0"/>
          <a:ext cx="0" cy="0"/>
          <a:chOff x="0" y="0"/>
          <a:chExt cx="0" cy="0"/>
        </a:xfrm>
      </p:grpSpPr>
      <p:sp>
        <p:nvSpPr>
          <p:cNvPr id="50" name="Google Shape;50;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14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4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1" name="Google Shape;61;p1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2" name="Google Shape;62;p14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43"/>
          <p:cNvSpPr/>
          <p:nvPr>
            <p:ph idx="2" type="pic"/>
          </p:nvPr>
        </p:nvSpPr>
        <p:spPr>
          <a:xfrm>
            <a:off x="1792288" y="612775"/>
            <a:ext cx="5486400" cy="4114800"/>
          </a:xfrm>
          <a:prstGeom prst="rect">
            <a:avLst/>
          </a:prstGeom>
          <a:noFill/>
          <a:ln>
            <a:noFill/>
          </a:ln>
        </p:spPr>
      </p:sp>
      <p:sp>
        <p:nvSpPr>
          <p:cNvPr id="68" name="Google Shape;68;p1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4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Arial"/>
                <a:ea typeface="Arial"/>
                <a:cs typeface="Arial"/>
                <a:sym typeface="Arial"/>
              </a:defRPr>
            </a:lvl1pPr>
            <a:lvl2pPr indent="0" lvl="1" marL="0" marR="0" algn="r">
              <a:spcBef>
                <a:spcPts val="0"/>
              </a:spcBef>
              <a:spcAft>
                <a:spcPts val="0"/>
              </a:spcAft>
              <a:buNone/>
              <a:defRPr sz="1400">
                <a:solidFill>
                  <a:schemeClr val="dk1"/>
                </a:solidFill>
                <a:latin typeface="Arial"/>
                <a:ea typeface="Arial"/>
                <a:cs typeface="Arial"/>
                <a:sym typeface="Arial"/>
              </a:defRPr>
            </a:lvl2pPr>
            <a:lvl3pPr indent="0" lvl="2" marL="0" marR="0" algn="r">
              <a:spcBef>
                <a:spcPts val="0"/>
              </a:spcBef>
              <a:spcAft>
                <a:spcPts val="0"/>
              </a:spcAft>
              <a:buNone/>
              <a:defRPr sz="1400">
                <a:solidFill>
                  <a:schemeClr val="dk1"/>
                </a:solidFill>
                <a:latin typeface="Arial"/>
                <a:ea typeface="Arial"/>
                <a:cs typeface="Arial"/>
                <a:sym typeface="Arial"/>
              </a:defRPr>
            </a:lvl3pPr>
            <a:lvl4pPr indent="0" lvl="3" marL="0" marR="0" algn="r">
              <a:spcBef>
                <a:spcPts val="0"/>
              </a:spcBef>
              <a:spcAft>
                <a:spcPts val="0"/>
              </a:spcAft>
              <a:buNone/>
              <a:defRPr sz="1400">
                <a:solidFill>
                  <a:schemeClr val="dk1"/>
                </a:solidFill>
                <a:latin typeface="Arial"/>
                <a:ea typeface="Arial"/>
                <a:cs typeface="Arial"/>
                <a:sym typeface="Arial"/>
              </a:defRPr>
            </a:lvl4pPr>
            <a:lvl5pPr indent="0" lvl="4" marL="0" marR="0" algn="r">
              <a:spcBef>
                <a:spcPts val="0"/>
              </a:spcBef>
              <a:spcAft>
                <a:spcPts val="0"/>
              </a:spcAft>
              <a:buNone/>
              <a:defRPr sz="1400">
                <a:solidFill>
                  <a:schemeClr val="dk1"/>
                </a:solidFill>
                <a:latin typeface="Arial"/>
                <a:ea typeface="Arial"/>
                <a:cs typeface="Arial"/>
                <a:sym typeface="Arial"/>
              </a:defRPr>
            </a:lvl5pPr>
            <a:lvl6pPr indent="0" lvl="5" marL="0" marR="0" algn="r">
              <a:spcBef>
                <a:spcPts val="0"/>
              </a:spcBef>
              <a:spcAft>
                <a:spcPts val="0"/>
              </a:spcAft>
              <a:buNone/>
              <a:defRPr sz="1400">
                <a:solidFill>
                  <a:schemeClr val="dk1"/>
                </a:solidFill>
                <a:latin typeface="Arial"/>
                <a:ea typeface="Arial"/>
                <a:cs typeface="Arial"/>
                <a:sym typeface="Arial"/>
              </a:defRPr>
            </a:lvl6pPr>
            <a:lvl7pPr indent="0" lvl="6" marL="0" marR="0" algn="r">
              <a:spcBef>
                <a:spcPts val="0"/>
              </a:spcBef>
              <a:spcAft>
                <a:spcPts val="0"/>
              </a:spcAft>
              <a:buNone/>
              <a:defRPr sz="1400">
                <a:solidFill>
                  <a:schemeClr val="dk1"/>
                </a:solidFill>
                <a:latin typeface="Arial"/>
                <a:ea typeface="Arial"/>
                <a:cs typeface="Arial"/>
                <a:sym typeface="Arial"/>
              </a:defRPr>
            </a:lvl7pPr>
            <a:lvl8pPr indent="0" lvl="7" marL="0" marR="0" algn="r">
              <a:spcBef>
                <a:spcPts val="0"/>
              </a:spcBef>
              <a:spcAft>
                <a:spcPts val="0"/>
              </a:spcAft>
              <a:buNone/>
              <a:defRPr sz="1400">
                <a:solidFill>
                  <a:schemeClr val="dk1"/>
                </a:solidFill>
                <a:latin typeface="Arial"/>
                <a:ea typeface="Arial"/>
                <a:cs typeface="Arial"/>
                <a:sym typeface="Arial"/>
              </a:defRPr>
            </a:lvl8pPr>
            <a:lvl9pPr indent="0" lvl="8" marL="0" marR="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1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3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3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3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www.tawdis.n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examinator.w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sites.google.com/site/uadeticarweb/arweb-deplo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examinator.ws/" TargetMode="External"/><Relationship Id="rId4" Type="http://schemas.openxmlformats.org/officeDocument/2006/relationships/hyperlink" Target="http://www.infoleg.gob.ar/infolegInternet/anexos/175000-179999/175694/norma.htm" TargetMode="External"/><Relationship Id="rId5" Type="http://schemas.openxmlformats.org/officeDocument/2006/relationships/hyperlink" Target="http://servicios.infoleg.gob.ar/infolegInternet/anexos/230000-234999/233667/norma.ht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www.tawdis.net/index.html?lang=es" TargetMode="External"/><Relationship Id="rId4" Type="http://schemas.openxmlformats.org/officeDocument/2006/relationships/hyperlink" Target="https://www.w3.org/" TargetMode="External"/><Relationship Id="rId5" Type="http://schemas.openxmlformats.org/officeDocument/2006/relationships/hyperlink" Target="https://www.w3.org/WAI/" TargetMode="External"/><Relationship Id="rId6" Type="http://schemas.openxmlformats.org/officeDocument/2006/relationships/hyperlink" Target="https://www.w3.org/TR/WCAG20" TargetMode="External"/><Relationship Id="rId7" Type="http://schemas.openxmlformats.org/officeDocument/2006/relationships/hyperlink" Target="https://www.w3.org/TR/WCAG-E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
          <p:cNvSpPr txBox="1"/>
          <p:nvPr>
            <p:ph type="ctrTitle"/>
          </p:nvPr>
        </p:nvSpPr>
        <p:spPr>
          <a:xfrm>
            <a:off x="413871" y="1196752"/>
            <a:ext cx="4950216" cy="8985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sz="3600">
                <a:solidFill>
                  <a:schemeClr val="lt1"/>
                </a:solidFill>
                <a:latin typeface="Roboto"/>
                <a:ea typeface="Roboto"/>
                <a:cs typeface="Roboto"/>
                <a:sym typeface="Roboto"/>
              </a:rPr>
              <a:t>Seminario de Accesibilidad Web</a:t>
            </a:r>
            <a:endParaRPr b="1" sz="3600">
              <a:solidFill>
                <a:schemeClr val="lt1"/>
              </a:solidFill>
              <a:latin typeface="Roboto"/>
              <a:ea typeface="Roboto"/>
              <a:cs typeface="Roboto"/>
              <a:sym typeface="Roboto"/>
            </a:endParaRPr>
          </a:p>
        </p:txBody>
      </p:sp>
      <p:sp>
        <p:nvSpPr>
          <p:cNvPr id="90" name="Google Shape;90;p1"/>
          <p:cNvSpPr/>
          <p:nvPr/>
        </p:nvSpPr>
        <p:spPr>
          <a:xfrm>
            <a:off x="413875" y="2348875"/>
            <a:ext cx="5143800" cy="3168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t/>
            </a:r>
            <a:endParaRPr b="1" sz="2000">
              <a:solidFill>
                <a:schemeClr val="lt1"/>
              </a:solidFill>
              <a:latin typeface="Roboto"/>
              <a:ea typeface="Roboto"/>
              <a:cs typeface="Roboto"/>
              <a:sym typeface="Roboto"/>
            </a:endParaRPr>
          </a:p>
          <a:p>
            <a:pPr indent="0" lvl="0" marL="0" marR="0" rtl="0" algn="l">
              <a:spcBef>
                <a:spcPts val="0"/>
              </a:spcBef>
              <a:spcAft>
                <a:spcPts val="0"/>
              </a:spcAft>
              <a:buClr>
                <a:schemeClr val="lt1"/>
              </a:buClr>
              <a:buSzPts val="2000"/>
              <a:buFont typeface="Arial"/>
              <a:buNone/>
            </a:pPr>
            <a:r>
              <a:t/>
            </a:r>
            <a:endParaRPr b="1" sz="2000">
              <a:solidFill>
                <a:schemeClr val="lt1"/>
              </a:solidFill>
              <a:latin typeface="Roboto"/>
              <a:ea typeface="Roboto"/>
              <a:cs typeface="Roboto"/>
              <a:sym typeface="Roboto"/>
            </a:endParaRPr>
          </a:p>
          <a:p>
            <a:pPr indent="0" lvl="0" marL="0" marR="0" rtl="0" algn="l">
              <a:spcBef>
                <a:spcPts val="0"/>
              </a:spcBef>
              <a:spcAft>
                <a:spcPts val="0"/>
              </a:spcAft>
              <a:buClr>
                <a:schemeClr val="lt1"/>
              </a:buClr>
              <a:buSzPts val="2000"/>
              <a:buFont typeface="Arial"/>
              <a:buNone/>
            </a:pPr>
            <a:r>
              <a:rPr b="1" lang="es-AR" sz="2000">
                <a:solidFill>
                  <a:schemeClr val="lt1"/>
                </a:solidFill>
                <a:latin typeface="Roboto"/>
                <a:ea typeface="Roboto"/>
                <a:cs typeface="Roboto"/>
                <a:sym typeface="Roboto"/>
              </a:rPr>
              <a:t>Departamento  de Informática e Ingeniería</a:t>
            </a:r>
            <a:endParaRPr>
              <a:latin typeface="Roboto"/>
              <a:ea typeface="Roboto"/>
              <a:cs typeface="Roboto"/>
              <a:sym typeface="Roboto"/>
            </a:endParaRPr>
          </a:p>
          <a:p>
            <a:pPr indent="0" lvl="0" marL="0" marR="0" rtl="0" algn="l">
              <a:spcBef>
                <a:spcPts val="0"/>
              </a:spcBef>
              <a:spcAft>
                <a:spcPts val="0"/>
              </a:spcAft>
              <a:buClr>
                <a:schemeClr val="dk1"/>
              </a:buClr>
              <a:buSzPts val="2000"/>
              <a:buFont typeface="Arial"/>
              <a:buNone/>
            </a:pPr>
            <a:r>
              <a:t/>
            </a:r>
            <a:endParaRPr b="1" sz="20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chemeClr val="lt1"/>
              </a:buClr>
              <a:buSzPts val="2000"/>
              <a:buFont typeface="Arial"/>
              <a:buNone/>
            </a:pPr>
            <a:r>
              <a:rPr b="1" i="0" lang="es-AR" sz="2000" u="sng" cap="none" strike="noStrike">
                <a:solidFill>
                  <a:schemeClr val="lt1"/>
                </a:solidFill>
                <a:latin typeface="Roboto"/>
                <a:ea typeface="Roboto"/>
                <a:cs typeface="Roboto"/>
                <a:sym typeface="Roboto"/>
              </a:rPr>
              <a:t>Prof</a:t>
            </a:r>
            <a:r>
              <a:rPr b="1" lang="es-AR" sz="2000" u="sng">
                <a:solidFill>
                  <a:schemeClr val="lt1"/>
                </a:solidFill>
                <a:latin typeface="Roboto"/>
                <a:ea typeface="Roboto"/>
                <a:cs typeface="Roboto"/>
                <a:sym typeface="Roboto"/>
              </a:rPr>
              <a:t>esor</a:t>
            </a:r>
            <a:r>
              <a:rPr b="1" lang="es-AR" sz="2000">
                <a:solidFill>
                  <a:schemeClr val="lt1"/>
                </a:solidFill>
                <a:latin typeface="Roboto"/>
                <a:ea typeface="Roboto"/>
                <a:cs typeface="Roboto"/>
                <a:sym typeface="Roboto"/>
              </a:rPr>
              <a:t>:</a:t>
            </a:r>
            <a:r>
              <a:rPr b="1" i="0" lang="es-AR" sz="2000" u="none" cap="none" strike="noStrike">
                <a:solidFill>
                  <a:schemeClr val="lt1"/>
                </a:solidFill>
                <a:latin typeface="Roboto"/>
                <a:ea typeface="Roboto"/>
                <a:cs typeface="Roboto"/>
                <a:sym typeface="Roboto"/>
              </a:rPr>
              <a:t> Mg. Ing. Pablo Pandolfo</a:t>
            </a:r>
            <a:endParaRPr>
              <a:latin typeface="Roboto"/>
              <a:ea typeface="Roboto"/>
              <a:cs typeface="Roboto"/>
              <a:sym typeface="Roboto"/>
            </a:endParaRPr>
          </a:p>
          <a:p>
            <a:pPr indent="0" lvl="0" marL="0" marR="0" rtl="0" algn="l">
              <a:lnSpc>
                <a:spcPct val="115000"/>
              </a:lnSpc>
              <a:spcBef>
                <a:spcPts val="0"/>
              </a:spcBef>
              <a:spcAft>
                <a:spcPts val="0"/>
              </a:spcAft>
              <a:buClr>
                <a:schemeClr val="lt1"/>
              </a:buClr>
              <a:buSzPts val="2000"/>
              <a:buFont typeface="Arial"/>
              <a:buNone/>
            </a:pPr>
            <a:r>
              <a:rPr b="1" i="0" lang="es-AR" sz="2000" u="none" cap="none" strike="noStrike">
                <a:solidFill>
                  <a:schemeClr val="lt1"/>
                </a:solidFill>
                <a:latin typeface="Roboto"/>
                <a:ea typeface="Roboto"/>
                <a:cs typeface="Roboto"/>
                <a:sym typeface="Roboto"/>
              </a:rPr>
              <a:t>Director</a:t>
            </a:r>
            <a:r>
              <a:rPr b="1" lang="es-AR" sz="2000">
                <a:solidFill>
                  <a:schemeClr val="lt1"/>
                </a:solidFill>
                <a:latin typeface="Roboto"/>
                <a:ea typeface="Roboto"/>
                <a:cs typeface="Roboto"/>
                <a:sym typeface="Roboto"/>
              </a:rPr>
              <a:t> Proyecto de Investigación “Herramienta de Accesibilidad Web”</a:t>
            </a:r>
            <a:endParaRPr b="1" sz="20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chemeClr val="lt1"/>
              </a:buClr>
              <a:buSzPts val="2000"/>
              <a:buFont typeface="Arial"/>
              <a:buNone/>
            </a:pPr>
            <a:r>
              <a:t/>
            </a:r>
            <a:endParaRPr b="1" sz="20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chemeClr val="lt1"/>
              </a:buClr>
              <a:buSzPts val="2000"/>
              <a:buFont typeface="Arial"/>
              <a:buNone/>
            </a:pPr>
            <a:r>
              <a:rPr b="1" lang="es-AR" sz="2000" u="sng">
                <a:solidFill>
                  <a:schemeClr val="lt1"/>
                </a:solidFill>
                <a:latin typeface="Roboto"/>
                <a:ea typeface="Roboto"/>
                <a:cs typeface="Roboto"/>
                <a:sym typeface="Roboto"/>
              </a:rPr>
              <a:t>Equipo de Inv.</a:t>
            </a:r>
            <a:r>
              <a:rPr b="1" lang="es-AR" sz="2000">
                <a:solidFill>
                  <a:schemeClr val="lt1"/>
                </a:solidFill>
                <a:latin typeface="Roboto"/>
                <a:ea typeface="Roboto"/>
                <a:cs typeface="Roboto"/>
                <a:sym typeface="Roboto"/>
              </a:rPr>
              <a:t>: Pablo Rechimon, Walter Gómez</a:t>
            </a:r>
            <a:r>
              <a:rPr b="1" i="0" lang="es-AR" sz="2000" u="none" cap="none" strike="noStrike">
                <a:solidFill>
                  <a:schemeClr val="lt1"/>
                </a:solidFill>
                <a:latin typeface="Roboto"/>
                <a:ea typeface="Roboto"/>
                <a:cs typeface="Roboto"/>
                <a:sym typeface="Roboto"/>
              </a:rPr>
              <a:t> y Maxi</a:t>
            </a:r>
            <a:r>
              <a:rPr b="1" lang="es-AR" sz="2000">
                <a:solidFill>
                  <a:schemeClr val="lt1"/>
                </a:solidFill>
                <a:latin typeface="Roboto"/>
                <a:ea typeface="Roboto"/>
                <a:cs typeface="Roboto"/>
                <a:sym typeface="Roboto"/>
              </a:rPr>
              <a:t>miliano Franco.</a:t>
            </a:r>
            <a:endParaRPr>
              <a:latin typeface="Roboto"/>
              <a:ea typeface="Roboto"/>
              <a:cs typeface="Roboto"/>
              <a:sym typeface="Roboto"/>
            </a:endParaRPr>
          </a:p>
          <a:p>
            <a:pPr indent="0" lvl="0" marL="0" marR="0" rtl="0" algn="l">
              <a:spcBef>
                <a:spcPts val="0"/>
              </a:spcBef>
              <a:spcAft>
                <a:spcPts val="0"/>
              </a:spcAft>
              <a:buClr>
                <a:schemeClr val="dk1"/>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ctr">
              <a:spcBef>
                <a:spcPts val="0"/>
              </a:spcBef>
              <a:spcAft>
                <a:spcPts val="0"/>
              </a:spcAft>
              <a:buClr>
                <a:schemeClr val="lt1"/>
              </a:buClr>
              <a:buSzPts val="2000"/>
              <a:buFont typeface="Arial"/>
              <a:buNone/>
            </a:pPr>
            <a:r>
              <a:rPr b="1" i="0" lang="es-AR" sz="2000" u="none" cap="none" strike="noStrike">
                <a:solidFill>
                  <a:schemeClr val="lt1"/>
                </a:solidFill>
                <a:latin typeface="Roboto"/>
                <a:ea typeface="Roboto"/>
                <a:cs typeface="Roboto"/>
                <a:sym typeface="Roboto"/>
              </a:rPr>
              <a:t>20</a:t>
            </a:r>
            <a:r>
              <a:rPr b="1" lang="es-AR" sz="2000">
                <a:solidFill>
                  <a:schemeClr val="lt1"/>
                </a:solidFill>
                <a:latin typeface="Roboto"/>
                <a:ea typeface="Roboto"/>
                <a:cs typeface="Roboto"/>
                <a:sym typeface="Roboto"/>
              </a:rPr>
              <a:t>21</a:t>
            </a:r>
            <a:endParaRPr b="1" i="0" sz="2000" u="none" cap="none" strike="noStrike">
              <a:solidFill>
                <a:schemeClr val="lt1"/>
              </a:solidFill>
              <a:latin typeface="Roboto"/>
              <a:ea typeface="Roboto"/>
              <a:cs typeface="Roboto"/>
              <a:sym typeface="Roboto"/>
            </a:endParaRPr>
          </a:p>
        </p:txBody>
      </p:sp>
      <p:pic>
        <p:nvPicPr>
          <p:cNvPr id="91" name="Google Shape;91;p1"/>
          <p:cNvPicPr preferRelativeResize="0"/>
          <p:nvPr/>
        </p:nvPicPr>
        <p:blipFill>
          <a:blip r:embed="rId4">
            <a:alphaModFix/>
          </a:blip>
          <a:stretch>
            <a:fillRect/>
          </a:stretch>
        </p:blipFill>
        <p:spPr>
          <a:xfrm>
            <a:off x="6289725" y="509150"/>
            <a:ext cx="2065025" cy="206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81" name="Google Shape;181;p11"/>
          <p:cNvSpPr txBox="1"/>
          <p:nvPr>
            <p:ph idx="1" type="body"/>
          </p:nvPr>
        </p:nvSpPr>
        <p:spPr>
          <a:xfrm>
            <a:off x="446936" y="1470204"/>
            <a:ext cx="8229600" cy="12382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¿Sabías que…</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La accesibilidad web busca que una página web se visualice correctamente en cualquier dispositivo.</a:t>
            </a:r>
            <a:endParaRPr>
              <a:latin typeface="Roboto"/>
              <a:ea typeface="Roboto"/>
              <a:cs typeface="Roboto"/>
              <a:sym typeface="Roboto"/>
            </a:endParaRPr>
          </a:p>
          <a:p>
            <a:pPr indent="-285750" lvl="1" marL="742950" rtl="0" algn="l">
              <a:spcBef>
                <a:spcPts val="400"/>
              </a:spcBef>
              <a:spcAft>
                <a:spcPts val="0"/>
              </a:spcAft>
              <a:buClr>
                <a:schemeClr val="dk1"/>
              </a:buClr>
              <a:buSzPts val="2000"/>
              <a:buFont typeface="Arial"/>
              <a:buNone/>
            </a:pPr>
            <a:r>
              <a:t/>
            </a:r>
            <a:endParaRPr/>
          </a:p>
          <a:p>
            <a:pPr indent="-285750" lvl="1" marL="742950" rtl="0" algn="l">
              <a:spcBef>
                <a:spcPts val="400"/>
              </a:spcBef>
              <a:spcAft>
                <a:spcPts val="0"/>
              </a:spcAft>
              <a:buClr>
                <a:schemeClr val="dk1"/>
              </a:buClr>
              <a:buSzPts val="2000"/>
              <a:buFont typeface="Arial"/>
              <a:buNone/>
            </a:pPr>
            <a:r>
              <a:rPr lang="es-AR"/>
              <a:t>					</a:t>
            </a:r>
            <a:endParaRPr/>
          </a:p>
        </p:txBody>
      </p:sp>
      <p:pic>
        <p:nvPicPr>
          <p:cNvPr descr="Como usar el diseño responsable o adaptable en un sitio web" id="182" name="Google Shape;182;p11"/>
          <p:cNvPicPr preferRelativeResize="0"/>
          <p:nvPr/>
        </p:nvPicPr>
        <p:blipFill rotWithShape="1">
          <a:blip r:embed="rId3">
            <a:alphaModFix/>
          </a:blip>
          <a:srcRect b="0" l="0" r="0" t="0"/>
          <a:stretch/>
        </p:blipFill>
        <p:spPr>
          <a:xfrm>
            <a:off x="2764226" y="2797700"/>
            <a:ext cx="3595000" cy="3684575"/>
          </a:xfrm>
          <a:prstGeom prst="rect">
            <a:avLst/>
          </a:prstGeom>
          <a:noFill/>
          <a:ln>
            <a:noFill/>
          </a:ln>
        </p:spPr>
      </p:pic>
      <p:sp>
        <p:nvSpPr>
          <p:cNvPr id="183" name="Google Shape;183;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90" name="Google Shape;190;p12"/>
          <p:cNvSpPr txBox="1"/>
          <p:nvPr>
            <p:ph idx="1" type="body"/>
          </p:nvPr>
        </p:nvSpPr>
        <p:spPr>
          <a:xfrm>
            <a:off x="254932" y="1273998"/>
            <a:ext cx="7600270" cy="12382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¿Sabías que…</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La accesibilidad web puede ayudar a mejorar el posicionamiento de un sitio web.</a:t>
            </a:r>
            <a:endParaRPr>
              <a:latin typeface="Roboto"/>
              <a:ea typeface="Roboto"/>
              <a:cs typeface="Roboto"/>
              <a:sym typeface="Roboto"/>
            </a:endParaRPr>
          </a:p>
          <a:p>
            <a:pPr indent="-285750" lvl="1" marL="742950" rtl="0" algn="l">
              <a:spcBef>
                <a:spcPts val="400"/>
              </a:spcBef>
              <a:spcAft>
                <a:spcPts val="0"/>
              </a:spcAft>
              <a:buClr>
                <a:schemeClr val="dk1"/>
              </a:buClr>
              <a:buSzPts val="2000"/>
              <a:buFont typeface="Arial"/>
              <a:buNone/>
            </a:pPr>
            <a:r>
              <a:t/>
            </a:r>
            <a:endParaRPr/>
          </a:p>
          <a:p>
            <a:pPr indent="-285750" lvl="1" marL="742950" rtl="0" algn="l">
              <a:spcBef>
                <a:spcPts val="400"/>
              </a:spcBef>
              <a:spcAft>
                <a:spcPts val="0"/>
              </a:spcAft>
              <a:buClr>
                <a:schemeClr val="dk1"/>
              </a:buClr>
              <a:buSzPts val="2000"/>
              <a:buFont typeface="Arial"/>
              <a:buNone/>
            </a:pPr>
            <a:r>
              <a:rPr lang="es-AR"/>
              <a:t>					</a:t>
            </a:r>
            <a:endParaRPr/>
          </a:p>
        </p:txBody>
      </p:sp>
      <p:sp>
        <p:nvSpPr>
          <p:cNvPr id="191" name="Google Shape;191;p12"/>
          <p:cNvSpPr txBox="1"/>
          <p:nvPr/>
        </p:nvSpPr>
        <p:spPr>
          <a:xfrm>
            <a:off x="544883" y="4745692"/>
            <a:ext cx="8229600" cy="5397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000"/>
              <a:buFont typeface="Arial"/>
              <a:buNone/>
            </a:pPr>
            <a:r>
              <a:rPr i="0" lang="es-AR" sz="2000" u="none" cap="none" strike="noStrike">
                <a:solidFill>
                  <a:schemeClr val="dk1"/>
                </a:solidFill>
                <a:latin typeface="Roboto"/>
                <a:ea typeface="Roboto"/>
                <a:cs typeface="Roboto"/>
                <a:sym typeface="Roboto"/>
              </a:rPr>
              <a:t>Se comportan como un usuario ciego.</a:t>
            </a:r>
            <a:endParaRPr>
              <a:latin typeface="Roboto"/>
              <a:ea typeface="Roboto"/>
              <a:cs typeface="Roboto"/>
              <a:sym typeface="Roboto"/>
            </a:endParaRPr>
          </a:p>
          <a:p>
            <a:pPr indent="-342900" lvl="0" marL="342900" marR="0" rtl="0" algn="ctr">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ts val="2000"/>
              <a:buFont typeface="Arial"/>
              <a:buNone/>
            </a:pPr>
            <a:r>
              <a:rPr b="0" i="0" lang="es-AR" sz="2000" u="none" cap="none" strike="noStrike">
                <a:solidFill>
                  <a:schemeClr val="dk1"/>
                </a:solidFill>
                <a:latin typeface="Arial"/>
                <a:ea typeface="Arial"/>
                <a:cs typeface="Arial"/>
                <a:sym typeface="Arial"/>
              </a:rPr>
              <a:t>					</a:t>
            </a:r>
            <a:endParaRPr/>
          </a:p>
        </p:txBody>
      </p:sp>
      <p:pic>
        <p:nvPicPr>
          <p:cNvPr descr="Resultado de imagen para bing logo" id="192" name="Google Shape;192;p12"/>
          <p:cNvPicPr preferRelativeResize="0"/>
          <p:nvPr/>
        </p:nvPicPr>
        <p:blipFill rotWithShape="1">
          <a:blip r:embed="rId3">
            <a:alphaModFix/>
          </a:blip>
          <a:srcRect b="0" l="0" r="0" t="0"/>
          <a:stretch/>
        </p:blipFill>
        <p:spPr>
          <a:xfrm>
            <a:off x="5030031" y="2482323"/>
            <a:ext cx="3656769" cy="2422393"/>
          </a:xfrm>
          <a:prstGeom prst="rect">
            <a:avLst/>
          </a:prstGeom>
          <a:noFill/>
          <a:ln>
            <a:noFill/>
          </a:ln>
        </p:spPr>
      </p:pic>
      <p:pic>
        <p:nvPicPr>
          <p:cNvPr descr="Resultado de imagen para google logo" id="193" name="Google Shape;193;p12"/>
          <p:cNvPicPr preferRelativeResize="0"/>
          <p:nvPr/>
        </p:nvPicPr>
        <p:blipFill rotWithShape="1">
          <a:blip r:embed="rId4">
            <a:alphaModFix/>
          </a:blip>
          <a:srcRect b="0" l="0" r="0" t="0"/>
          <a:stretch/>
        </p:blipFill>
        <p:spPr>
          <a:xfrm>
            <a:off x="457200" y="2940034"/>
            <a:ext cx="4202483" cy="1400828"/>
          </a:xfrm>
          <a:prstGeom prst="rect">
            <a:avLst/>
          </a:prstGeom>
          <a:noFill/>
          <a:ln>
            <a:noFill/>
          </a:ln>
        </p:spPr>
      </p:pic>
      <p:sp>
        <p:nvSpPr>
          <p:cNvPr id="194" name="Google Shape;194;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201" name="Google Shape;20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202" name="Google Shape;202;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09" name="Google Shape;20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Introducción</a:t>
            </a:r>
            <a:endParaRPr>
              <a:latin typeface="Roboto"/>
              <a:ea typeface="Roboto"/>
              <a:cs typeface="Roboto"/>
              <a:sym typeface="Roboto"/>
            </a:endParaRPr>
          </a:p>
          <a:p>
            <a:pPr indent="0" lvl="0" marL="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Desde el año 1999 existen numerosas pautas (consejos) que ayudan a los desarrolladores web a crear sitios web accesibles.</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Las más famosas son las Pautas de Accesibilidad al Contenido Web (</a:t>
            </a:r>
            <a:r>
              <a:rPr i="1" lang="es-AR">
                <a:latin typeface="Roboto"/>
                <a:ea typeface="Roboto"/>
                <a:cs typeface="Roboto"/>
                <a:sym typeface="Roboto"/>
              </a:rPr>
              <a:t>Web Content Accessibility Guidelines</a:t>
            </a:r>
            <a:r>
              <a:rPr lang="es-AR">
                <a:latin typeface="Roboto"/>
                <a:ea typeface="Roboto"/>
                <a:cs typeface="Roboto"/>
                <a:sym typeface="Roboto"/>
              </a:rPr>
              <a:t>) desarrolladas por el grupo Web Accessibility Initiative del W3C.</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Las pautas del W3C son consideradas como estándares internacionales de accesibilidad web.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En muchos países, la legislación sobre accesibilidad web emplea las pautas del W3C como marco de referencia. </a:t>
            </a:r>
            <a:endParaRPr>
              <a:latin typeface="Roboto"/>
              <a:ea typeface="Roboto"/>
              <a:cs typeface="Roboto"/>
              <a:sym typeface="Roboto"/>
            </a:endParaRPr>
          </a:p>
        </p:txBody>
      </p:sp>
      <p:sp>
        <p:nvSpPr>
          <p:cNvPr id="210" name="Google Shape;210;p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5"/>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17" name="Google Shape;217;p15"/>
          <p:cNvSpPr txBox="1"/>
          <p:nvPr/>
        </p:nvSpPr>
        <p:spPr>
          <a:xfrm>
            <a:off x="735329" y="4653529"/>
            <a:ext cx="8077200" cy="179980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15000"/>
              </a:lnSpc>
              <a:spcBef>
                <a:spcPts val="0"/>
              </a:spcBef>
              <a:spcAft>
                <a:spcPts val="0"/>
              </a:spcAft>
              <a:buClr>
                <a:schemeClr val="dk1"/>
              </a:buClr>
              <a:buSzPts val="2000"/>
              <a:buFont typeface="Roboto"/>
              <a:buChar char="•"/>
            </a:pPr>
            <a:r>
              <a:rPr b="1" i="0" lang="es-AR" sz="2000" u="none" cap="none" strike="noStrike">
                <a:solidFill>
                  <a:schemeClr val="dk1"/>
                </a:solidFill>
                <a:latin typeface="Roboto"/>
                <a:ea typeface="Roboto"/>
                <a:cs typeface="Roboto"/>
                <a:sym typeface="Roboto"/>
              </a:rPr>
              <a:t>WCAG 2.0</a:t>
            </a:r>
            <a:r>
              <a:rPr i="0" lang="es-AR" sz="2000" u="none" cap="none" strike="noStrike">
                <a:solidFill>
                  <a:schemeClr val="dk1"/>
                </a:solidFill>
                <a:latin typeface="Roboto"/>
                <a:ea typeface="Roboto"/>
                <a:cs typeface="Roboto"/>
                <a:sym typeface="Roboto"/>
              </a:rPr>
              <a:t>:  son las Pautas de Accesibilidad Web.</a:t>
            </a:r>
            <a:endParaRPr sz="2000">
              <a:latin typeface="Roboto"/>
              <a:ea typeface="Roboto"/>
              <a:cs typeface="Roboto"/>
              <a:sym typeface="Roboto"/>
            </a:endParaRPr>
          </a:p>
          <a:p>
            <a:pPr indent="-342900" lvl="0" marL="342900" marR="0" rtl="0" algn="just">
              <a:lnSpc>
                <a:spcPct val="115000"/>
              </a:lnSpc>
              <a:spcBef>
                <a:spcPts val="400"/>
              </a:spcBef>
              <a:spcAft>
                <a:spcPts val="0"/>
              </a:spcAft>
              <a:buClr>
                <a:schemeClr val="dk1"/>
              </a:buClr>
              <a:buSzPts val="2000"/>
              <a:buFont typeface="Roboto"/>
              <a:buChar char="•"/>
            </a:pPr>
            <a:r>
              <a:rPr b="1" i="0" lang="es-AR" sz="2000" u="none" cap="none" strike="noStrike">
                <a:solidFill>
                  <a:schemeClr val="dk1"/>
                </a:solidFill>
                <a:latin typeface="Roboto"/>
                <a:ea typeface="Roboto"/>
                <a:cs typeface="Roboto"/>
                <a:sym typeface="Roboto"/>
              </a:rPr>
              <a:t>WAI</a:t>
            </a:r>
            <a:r>
              <a:rPr i="0" lang="es-AR" sz="2000" u="none" cap="none" strike="noStrike">
                <a:solidFill>
                  <a:schemeClr val="dk1"/>
                </a:solidFill>
                <a:latin typeface="Roboto"/>
                <a:ea typeface="Roboto"/>
                <a:cs typeface="Roboto"/>
                <a:sym typeface="Roboto"/>
              </a:rPr>
              <a:t>: Iniciativa de Accesibilidad Web, es el grupo de trabajo permanente para promover soluciones de accesibilidad en la web.</a:t>
            </a:r>
            <a:endParaRPr sz="2000">
              <a:latin typeface="Roboto"/>
              <a:ea typeface="Roboto"/>
              <a:cs typeface="Roboto"/>
              <a:sym typeface="Roboto"/>
            </a:endParaRPr>
          </a:p>
          <a:p>
            <a:pPr indent="-342900" lvl="0" marL="342900" marR="0" rtl="0" algn="just">
              <a:lnSpc>
                <a:spcPct val="115000"/>
              </a:lnSpc>
              <a:spcBef>
                <a:spcPts val="400"/>
              </a:spcBef>
              <a:spcAft>
                <a:spcPts val="0"/>
              </a:spcAft>
              <a:buClr>
                <a:schemeClr val="dk1"/>
              </a:buClr>
              <a:buSzPts val="2000"/>
              <a:buFont typeface="Roboto"/>
              <a:buChar char="•"/>
            </a:pPr>
            <a:r>
              <a:rPr b="1" i="0" lang="es-AR" sz="2000" u="none" cap="none" strike="noStrike">
                <a:solidFill>
                  <a:schemeClr val="dk1"/>
                </a:solidFill>
                <a:latin typeface="Roboto"/>
                <a:ea typeface="Roboto"/>
                <a:cs typeface="Roboto"/>
                <a:sym typeface="Roboto"/>
              </a:rPr>
              <a:t>W3C</a:t>
            </a:r>
            <a:r>
              <a:rPr i="0" lang="es-AR" sz="2000" u="none" cap="none" strike="noStrike">
                <a:solidFill>
                  <a:schemeClr val="dk1"/>
                </a:solidFill>
                <a:latin typeface="Roboto"/>
                <a:ea typeface="Roboto"/>
                <a:cs typeface="Roboto"/>
                <a:sym typeface="Roboto"/>
              </a:rPr>
              <a:t>: Consorcio World Wide Web, es la organización internacional que trabaja en el desarrollo de estándares web.</a:t>
            </a:r>
            <a:endParaRPr i="0" sz="2000" u="none" cap="none" strike="noStrike">
              <a:solidFill>
                <a:schemeClr val="dk1"/>
              </a:solidFill>
              <a:latin typeface="Roboto"/>
              <a:ea typeface="Roboto"/>
              <a:cs typeface="Roboto"/>
              <a:sym typeface="Roboto"/>
            </a:endParaRPr>
          </a:p>
        </p:txBody>
      </p:sp>
      <p:grpSp>
        <p:nvGrpSpPr>
          <p:cNvPr id="218" name="Google Shape;218;p15"/>
          <p:cNvGrpSpPr/>
          <p:nvPr/>
        </p:nvGrpSpPr>
        <p:grpSpPr>
          <a:xfrm>
            <a:off x="2018471" y="1387402"/>
            <a:ext cx="5256584" cy="3118072"/>
            <a:chOff x="1908175" y="2133600"/>
            <a:chExt cx="5645150" cy="4175125"/>
          </a:xfrm>
        </p:grpSpPr>
        <p:sp>
          <p:nvSpPr>
            <p:cNvPr id="219" name="Google Shape;219;p15"/>
            <p:cNvSpPr/>
            <p:nvPr/>
          </p:nvSpPr>
          <p:spPr>
            <a:xfrm>
              <a:off x="1908175" y="2133600"/>
              <a:ext cx="5645150" cy="4175125"/>
            </a:xfrm>
            <a:prstGeom prst="ellipse">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s-AR" sz="2000" u="none" cap="none" strike="noStrike">
                  <a:solidFill>
                    <a:schemeClr val="dk1"/>
                  </a:solidFill>
                  <a:latin typeface="Arial"/>
                  <a:ea typeface="Arial"/>
                  <a:cs typeface="Arial"/>
                  <a:sym typeface="Arial"/>
                </a:rPr>
                <a:t>W3C</a:t>
              </a:r>
              <a:endParaRPr/>
            </a:p>
          </p:txBody>
        </p:sp>
        <p:sp>
          <p:nvSpPr>
            <p:cNvPr id="220" name="Google Shape;220;p15"/>
            <p:cNvSpPr/>
            <p:nvPr/>
          </p:nvSpPr>
          <p:spPr>
            <a:xfrm>
              <a:off x="3635375" y="2924175"/>
              <a:ext cx="3363913" cy="2557463"/>
            </a:xfrm>
            <a:prstGeom prst="ellipse">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s-AR" sz="2000" u="none" cap="none" strike="noStrike">
                  <a:solidFill>
                    <a:schemeClr val="dk1"/>
                  </a:solidFill>
                  <a:latin typeface="Arial"/>
                  <a:ea typeface="Arial"/>
                  <a:cs typeface="Arial"/>
                  <a:sym typeface="Arial"/>
                </a:rPr>
                <a:t>WAI</a:t>
              </a:r>
              <a:endParaRPr/>
            </a:p>
          </p:txBody>
        </p:sp>
        <p:sp>
          <p:nvSpPr>
            <p:cNvPr id="221" name="Google Shape;221;p15"/>
            <p:cNvSpPr/>
            <p:nvPr/>
          </p:nvSpPr>
          <p:spPr>
            <a:xfrm>
              <a:off x="5076825" y="3573463"/>
              <a:ext cx="1582738" cy="1423987"/>
            </a:xfrm>
            <a:prstGeom prst="ellipse">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AR" sz="2000" u="none" cap="none" strike="noStrike">
                  <a:solidFill>
                    <a:schemeClr val="dk1"/>
                  </a:solidFill>
                  <a:latin typeface="Arial"/>
                  <a:ea typeface="Arial"/>
                  <a:cs typeface="Arial"/>
                  <a:sym typeface="Arial"/>
                </a:rPr>
                <a:t>WCAG 2.0</a:t>
              </a:r>
              <a:endParaRPr/>
            </a:p>
          </p:txBody>
        </p:sp>
      </p:grpSp>
      <p:sp>
        <p:nvSpPr>
          <p:cNvPr id="222" name="Google Shape;222;p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29" name="Google Shape;229;p16"/>
          <p:cNvSpPr txBox="1"/>
          <p:nvPr>
            <p:ph idx="1" type="body"/>
          </p:nvPr>
        </p:nvSpPr>
        <p:spPr>
          <a:xfrm>
            <a:off x="390525" y="1600200"/>
            <a:ext cx="8296275" cy="49244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Roboto"/>
              <a:buChar char="•"/>
            </a:pPr>
            <a:r>
              <a:rPr lang="es-AR">
                <a:latin typeface="Roboto"/>
                <a:ea typeface="Roboto"/>
                <a:cs typeface="Roboto"/>
                <a:sym typeface="Roboto"/>
              </a:rPr>
              <a:t>Introducción a las WCAG 2.0</a:t>
            </a:r>
            <a:endParaRPr>
              <a:latin typeface="Roboto"/>
              <a:ea typeface="Roboto"/>
              <a:cs typeface="Roboto"/>
              <a:sym typeface="Roboto"/>
            </a:endParaRPr>
          </a:p>
          <a:p>
            <a:pPr indent="0" lvl="0" marL="0" rtl="0" algn="l">
              <a:lnSpc>
                <a:spcPct val="90000"/>
              </a:lnSpc>
              <a:spcBef>
                <a:spcPts val="400"/>
              </a:spcBef>
              <a:spcAft>
                <a:spcPts val="0"/>
              </a:spcAft>
              <a:buClr>
                <a:schemeClr val="dk1"/>
              </a:buClr>
              <a:buSzPts val="2000"/>
              <a:buFont typeface="Arial"/>
              <a:buNone/>
            </a:pPr>
            <a:r>
              <a:t/>
            </a:r>
            <a:endParaRPr/>
          </a:p>
          <a:p>
            <a:pPr indent="0" lvl="0" marL="0" rtl="0" algn="l">
              <a:spcBef>
                <a:spcPts val="400"/>
              </a:spcBef>
              <a:spcAft>
                <a:spcPts val="0"/>
              </a:spcAft>
              <a:buClr>
                <a:schemeClr val="dk1"/>
              </a:buClr>
              <a:buSzPts val="2000"/>
              <a:buFont typeface="Arial"/>
              <a:buNone/>
            </a:pPr>
            <a:r>
              <a:t/>
            </a:r>
            <a:endParaRPr/>
          </a:p>
        </p:txBody>
      </p:sp>
      <p:sp>
        <p:nvSpPr>
          <p:cNvPr id="230" name="Google Shape;230;p16"/>
          <p:cNvSpPr/>
          <p:nvPr/>
        </p:nvSpPr>
        <p:spPr>
          <a:xfrm>
            <a:off x="558800" y="2619375"/>
            <a:ext cx="8127900" cy="1081200"/>
          </a:xfrm>
          <a:prstGeom prst="right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p16"/>
          <p:cNvSpPr/>
          <p:nvPr/>
        </p:nvSpPr>
        <p:spPr>
          <a:xfrm>
            <a:off x="1399388" y="2911475"/>
            <a:ext cx="1077900" cy="495300"/>
          </a:xfrm>
          <a:prstGeom prst="flowChartConnector">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AR" sz="2000" u="none" cap="none" strike="noStrike">
                <a:solidFill>
                  <a:schemeClr val="dk1"/>
                </a:solidFill>
                <a:latin typeface="Arial"/>
                <a:ea typeface="Arial"/>
                <a:cs typeface="Arial"/>
                <a:sym typeface="Arial"/>
              </a:rPr>
              <a:t>1999</a:t>
            </a:r>
            <a:endParaRPr/>
          </a:p>
        </p:txBody>
      </p:sp>
      <p:sp>
        <p:nvSpPr>
          <p:cNvPr id="232" name="Google Shape;232;p16"/>
          <p:cNvSpPr txBox="1"/>
          <p:nvPr/>
        </p:nvSpPr>
        <p:spPr>
          <a:xfrm>
            <a:off x="1296988" y="2341563"/>
            <a:ext cx="1441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AR" sz="2000" u="none" cap="none" strike="noStrike">
                <a:solidFill>
                  <a:schemeClr val="dk1"/>
                </a:solidFill>
                <a:latin typeface="Roboto"/>
                <a:ea typeface="Roboto"/>
                <a:cs typeface="Roboto"/>
                <a:sym typeface="Roboto"/>
              </a:rPr>
              <a:t>WCAG 1.0</a:t>
            </a:r>
            <a:endParaRPr>
              <a:latin typeface="Roboto"/>
              <a:ea typeface="Roboto"/>
              <a:cs typeface="Roboto"/>
              <a:sym typeface="Roboto"/>
            </a:endParaRPr>
          </a:p>
        </p:txBody>
      </p:sp>
      <p:sp>
        <p:nvSpPr>
          <p:cNvPr id="233" name="Google Shape;233;p16"/>
          <p:cNvSpPr txBox="1"/>
          <p:nvPr/>
        </p:nvSpPr>
        <p:spPr>
          <a:xfrm>
            <a:off x="4102100" y="2341563"/>
            <a:ext cx="14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AR" sz="2000" u="none" cap="none" strike="noStrike">
                <a:solidFill>
                  <a:schemeClr val="dk1"/>
                </a:solidFill>
                <a:latin typeface="Roboto"/>
                <a:ea typeface="Roboto"/>
                <a:cs typeface="Roboto"/>
                <a:sym typeface="Roboto"/>
              </a:rPr>
              <a:t>WCAG 2.0</a:t>
            </a:r>
            <a:endParaRPr>
              <a:latin typeface="Roboto"/>
              <a:ea typeface="Roboto"/>
              <a:cs typeface="Roboto"/>
              <a:sym typeface="Roboto"/>
            </a:endParaRPr>
          </a:p>
        </p:txBody>
      </p:sp>
      <p:graphicFrame>
        <p:nvGraphicFramePr>
          <p:cNvPr id="234" name="Google Shape;234;p16"/>
          <p:cNvGraphicFramePr/>
          <p:nvPr/>
        </p:nvGraphicFramePr>
        <p:xfrm>
          <a:off x="558800" y="3822700"/>
          <a:ext cx="3000000" cy="3000000"/>
        </p:xfrm>
        <a:graphic>
          <a:graphicData uri="http://schemas.openxmlformats.org/drawingml/2006/table">
            <a:tbl>
              <a:tblPr bandRow="1" firstRow="1">
                <a:noFill/>
                <a:tableStyleId>{48C4079C-EF73-48F6-8475-FF6FFDEEEADA}</a:tableStyleId>
              </a:tblPr>
              <a:tblGrid>
                <a:gridCol w="2930500"/>
                <a:gridCol w="2667325"/>
                <a:gridCol w="2530175"/>
              </a:tblGrid>
              <a:tr h="370850">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WCAG 1.0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WCAG 2.0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WCAG 2.1</a:t>
                      </a:r>
                      <a:endParaRPr sz="2000">
                        <a:solidFill>
                          <a:schemeClr val="dk1"/>
                        </a:solidFill>
                        <a:latin typeface="Roboto"/>
                        <a:ea typeface="Roboto"/>
                        <a:cs typeface="Roboto"/>
                        <a:sym typeface="Roboto"/>
                      </a:endParaRPr>
                    </a:p>
                  </a:txBody>
                  <a:tcPr marT="45725" marB="45725" marR="91450" marL="91450"/>
                </a:tc>
              </a:tr>
              <a:tr h="370850">
                <a:tc>
                  <a:txBody>
                    <a:bodyPr/>
                    <a:lstStyle/>
                    <a:p>
                      <a:pPr indent="0" lvl="0" marL="0" marR="0" rtl="0" algn="l">
                        <a:spcBef>
                          <a:spcPts val="0"/>
                        </a:spcBef>
                        <a:spcAft>
                          <a:spcPts val="0"/>
                        </a:spcAft>
                        <a:buNone/>
                      </a:pPr>
                      <a:r>
                        <a:rPr lang="es-AR" sz="2000">
                          <a:latin typeface="Roboto"/>
                          <a:ea typeface="Roboto"/>
                          <a:cs typeface="Roboto"/>
                          <a:sym typeface="Roboto"/>
                        </a:rPr>
                        <a:t>14 pautas.</a:t>
                      </a:r>
                      <a:endParaRPr sz="2000">
                        <a:latin typeface="Roboto"/>
                        <a:ea typeface="Roboto"/>
                        <a:cs typeface="Roboto"/>
                        <a:sym typeface="Roboto"/>
                      </a:endParaRPr>
                    </a:p>
                  </a:txBody>
                  <a:tcPr marT="45725" marB="45725" marR="91450" marL="91450"/>
                </a:tc>
                <a:tc gridSpan="2">
                  <a:txBody>
                    <a:bodyPr/>
                    <a:lstStyle/>
                    <a:p>
                      <a:pPr indent="0" lvl="0" marL="0" rtl="0" algn="ctr">
                        <a:spcBef>
                          <a:spcPts val="0"/>
                        </a:spcBef>
                        <a:spcAft>
                          <a:spcPts val="0"/>
                        </a:spcAft>
                        <a:buNone/>
                      </a:pPr>
                      <a:r>
                        <a:rPr lang="es-AR" sz="2000">
                          <a:solidFill>
                            <a:schemeClr val="dk1"/>
                          </a:solidFill>
                          <a:latin typeface="Roboto"/>
                          <a:ea typeface="Roboto"/>
                          <a:cs typeface="Roboto"/>
                          <a:sym typeface="Roboto"/>
                        </a:rPr>
                        <a:t>4 principios, 12 pautas.</a:t>
                      </a:r>
                      <a:endParaRPr sz="2000">
                        <a:solidFill>
                          <a:schemeClr val="dk1"/>
                        </a:solidFill>
                        <a:latin typeface="Roboto"/>
                        <a:ea typeface="Roboto"/>
                        <a:cs typeface="Roboto"/>
                        <a:sym typeface="Roboto"/>
                      </a:endParaRPr>
                    </a:p>
                  </a:txBody>
                  <a:tcPr marT="45725" marB="45725" marR="91450" marL="91450"/>
                </a:tc>
                <a:tc hMerge="1"/>
              </a:tr>
              <a:tr h="370850">
                <a:tc>
                  <a:txBody>
                    <a:bodyPr/>
                    <a:lstStyle/>
                    <a:p>
                      <a:pPr indent="0" lvl="0" marL="0" marR="0" rtl="0" algn="l">
                        <a:spcBef>
                          <a:spcPts val="0"/>
                        </a:spcBef>
                        <a:spcAft>
                          <a:spcPts val="0"/>
                        </a:spcAft>
                        <a:buNone/>
                      </a:pPr>
                      <a:r>
                        <a:rPr lang="es-AR" sz="2000">
                          <a:latin typeface="Roboto"/>
                          <a:ea typeface="Roboto"/>
                          <a:cs typeface="Roboto"/>
                          <a:sym typeface="Roboto"/>
                        </a:rPr>
                        <a:t>65 puntos de verificación.</a:t>
                      </a:r>
                      <a:endParaRPr sz="2000">
                        <a:latin typeface="Roboto"/>
                        <a:ea typeface="Roboto"/>
                        <a:cs typeface="Roboto"/>
                        <a:sym typeface="Roboto"/>
                      </a:endParaRPr>
                    </a:p>
                  </a:txBody>
                  <a:tcPr marT="45725" marB="45725" marR="91450" marL="91450"/>
                </a:tc>
                <a:tc>
                  <a:txBody>
                    <a:bodyPr/>
                    <a:lstStyle/>
                    <a:p>
                      <a:pPr indent="0" lvl="0" marL="0" marR="0" rtl="0" algn="l">
                        <a:spcBef>
                          <a:spcPts val="0"/>
                        </a:spcBef>
                        <a:spcAft>
                          <a:spcPts val="0"/>
                        </a:spcAft>
                        <a:buNone/>
                      </a:pPr>
                      <a:r>
                        <a:rPr lang="es-AR" sz="2000">
                          <a:latin typeface="Roboto"/>
                          <a:ea typeface="Roboto"/>
                          <a:cs typeface="Roboto"/>
                          <a:sym typeface="Roboto"/>
                        </a:rPr>
                        <a:t>61 criterios de conformidad.</a:t>
                      </a:r>
                      <a:endParaRPr sz="2000">
                        <a:latin typeface="Roboto"/>
                        <a:ea typeface="Roboto"/>
                        <a:cs typeface="Roboto"/>
                        <a:sym typeface="Roboto"/>
                      </a:endParaRPr>
                    </a:p>
                  </a:txBody>
                  <a:tcPr marT="45725" marB="45725" marR="91450" marL="91450"/>
                </a:tc>
                <a:tc>
                  <a:txBody>
                    <a:bodyPr/>
                    <a:lstStyle/>
                    <a:p>
                      <a:pPr indent="0" lvl="0" marL="0" marR="0" rtl="0" algn="l">
                        <a:spcBef>
                          <a:spcPts val="0"/>
                        </a:spcBef>
                        <a:spcAft>
                          <a:spcPts val="0"/>
                        </a:spcAft>
                        <a:buNone/>
                      </a:pPr>
                      <a:r>
                        <a:rPr lang="es-AR" sz="2000">
                          <a:latin typeface="Roboto"/>
                          <a:ea typeface="Roboto"/>
                          <a:cs typeface="Roboto"/>
                          <a:sym typeface="Roboto"/>
                        </a:rPr>
                        <a:t>72 criterios de conformidad.</a:t>
                      </a:r>
                      <a:endParaRPr sz="2000">
                        <a:latin typeface="Roboto"/>
                        <a:ea typeface="Roboto"/>
                        <a:cs typeface="Roboto"/>
                        <a:sym typeface="Roboto"/>
                      </a:endParaRPr>
                    </a:p>
                  </a:txBody>
                  <a:tcPr marT="45725" marB="45725" marR="91450" marL="91450"/>
                </a:tc>
              </a:tr>
              <a:tr h="370850">
                <a:tc>
                  <a:txBody>
                    <a:bodyPr/>
                    <a:lstStyle/>
                    <a:p>
                      <a:pPr indent="0" lvl="0" marL="0" marR="0" rtl="0" algn="l">
                        <a:spcBef>
                          <a:spcPts val="0"/>
                        </a:spcBef>
                        <a:spcAft>
                          <a:spcPts val="0"/>
                        </a:spcAft>
                        <a:buNone/>
                      </a:pPr>
                      <a:r>
                        <a:rPr lang="es-AR" sz="2000">
                          <a:latin typeface="Roboto"/>
                          <a:ea typeface="Roboto"/>
                          <a:cs typeface="Roboto"/>
                          <a:sym typeface="Roboto"/>
                        </a:rPr>
                        <a:t>Prioridades:</a:t>
                      </a:r>
                      <a:r>
                        <a:rPr lang="es-AR" sz="2000">
                          <a:latin typeface="Roboto"/>
                          <a:ea typeface="Roboto"/>
                          <a:cs typeface="Roboto"/>
                          <a:sym typeface="Roboto"/>
                        </a:rPr>
                        <a:t> 1, 2, 3.</a:t>
                      </a:r>
                      <a:endParaRPr sz="2000">
                        <a:latin typeface="Roboto"/>
                        <a:ea typeface="Roboto"/>
                        <a:cs typeface="Roboto"/>
                        <a:sym typeface="Roboto"/>
                      </a:endParaRPr>
                    </a:p>
                  </a:txBody>
                  <a:tcPr marT="45725" marB="45725" marR="91450" marL="91450"/>
                </a:tc>
                <a:tc gridSpan="2">
                  <a:txBody>
                    <a:bodyPr/>
                    <a:lstStyle/>
                    <a:p>
                      <a:pPr indent="0" lvl="0" marL="0" rtl="0" algn="l">
                        <a:spcBef>
                          <a:spcPts val="0"/>
                        </a:spcBef>
                        <a:spcAft>
                          <a:spcPts val="0"/>
                        </a:spcAft>
                        <a:buNone/>
                      </a:pPr>
                      <a:r>
                        <a:rPr lang="es-AR" sz="2000">
                          <a:solidFill>
                            <a:schemeClr val="dk1"/>
                          </a:solidFill>
                          <a:latin typeface="Roboto"/>
                          <a:ea typeface="Roboto"/>
                          <a:cs typeface="Roboto"/>
                          <a:sym typeface="Roboto"/>
                        </a:rPr>
                        <a:t>Técnicas suficientes y recomendables.</a:t>
                      </a:r>
                      <a:endParaRPr sz="2000">
                        <a:solidFill>
                          <a:schemeClr val="dk1"/>
                        </a:solidFill>
                        <a:latin typeface="Roboto"/>
                        <a:ea typeface="Roboto"/>
                        <a:cs typeface="Roboto"/>
                        <a:sym typeface="Roboto"/>
                      </a:endParaRPr>
                    </a:p>
                  </a:txBody>
                  <a:tcPr marT="45725" marB="45725" marR="91450" marL="91450"/>
                </a:tc>
                <a:tc hMerge="1"/>
              </a:tr>
              <a:tr h="370850">
                <a:tc gridSpan="3">
                  <a:txBody>
                    <a:bodyPr/>
                    <a:lstStyle/>
                    <a:p>
                      <a:pPr indent="0" lvl="0" marL="0" rtl="0" algn="ctr">
                        <a:spcBef>
                          <a:spcPts val="0"/>
                        </a:spcBef>
                        <a:spcAft>
                          <a:spcPts val="0"/>
                        </a:spcAft>
                        <a:buNone/>
                      </a:pPr>
                      <a:r>
                        <a:rPr lang="es-AR" sz="2000">
                          <a:solidFill>
                            <a:schemeClr val="dk1"/>
                          </a:solidFill>
                          <a:latin typeface="Roboto"/>
                          <a:ea typeface="Roboto"/>
                          <a:cs typeface="Roboto"/>
                          <a:sym typeface="Roboto"/>
                        </a:rPr>
                        <a:t>Nivel de conformidad: A, AA, AAA</a:t>
                      </a:r>
                      <a:endParaRPr sz="2000">
                        <a:solidFill>
                          <a:schemeClr val="dk1"/>
                        </a:solidFill>
                        <a:latin typeface="Roboto"/>
                        <a:ea typeface="Roboto"/>
                        <a:cs typeface="Roboto"/>
                        <a:sym typeface="Roboto"/>
                      </a:endParaRPr>
                    </a:p>
                  </a:txBody>
                  <a:tcPr marT="45725" marB="45725" marR="91450" marL="91450"/>
                </a:tc>
                <a:tc hMerge="1"/>
                <a:tc hMerge="1"/>
              </a:tr>
            </a:tbl>
          </a:graphicData>
        </a:graphic>
      </p:graphicFrame>
      <p:sp>
        <p:nvSpPr>
          <p:cNvPr id="235" name="Google Shape;235;p16"/>
          <p:cNvSpPr/>
          <p:nvPr/>
        </p:nvSpPr>
        <p:spPr>
          <a:xfrm>
            <a:off x="4235450" y="2911475"/>
            <a:ext cx="1077900" cy="495300"/>
          </a:xfrm>
          <a:prstGeom prst="flowChartConnector">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AR" sz="2000" u="none" cap="none" strike="noStrike">
                <a:solidFill>
                  <a:schemeClr val="dk1"/>
                </a:solidFill>
                <a:latin typeface="Arial"/>
                <a:ea typeface="Arial"/>
                <a:cs typeface="Arial"/>
                <a:sym typeface="Arial"/>
              </a:rPr>
              <a:t>2008</a:t>
            </a:r>
            <a:endParaRPr/>
          </a:p>
        </p:txBody>
      </p:sp>
      <p:sp>
        <p:nvSpPr>
          <p:cNvPr id="236" name="Google Shape;236;p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
        <p:nvSpPr>
          <p:cNvPr id="237" name="Google Shape;237;p16"/>
          <p:cNvSpPr/>
          <p:nvPr/>
        </p:nvSpPr>
        <p:spPr>
          <a:xfrm>
            <a:off x="6750050" y="2911475"/>
            <a:ext cx="1077900" cy="495300"/>
          </a:xfrm>
          <a:prstGeom prst="flowChartConnector">
            <a:avLst/>
          </a:prstGeom>
          <a:solidFill>
            <a:schemeClr val="l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AR" sz="2000" u="none" cap="none" strike="noStrike">
                <a:solidFill>
                  <a:schemeClr val="dk1"/>
                </a:solidFill>
                <a:latin typeface="Arial"/>
                <a:ea typeface="Arial"/>
                <a:cs typeface="Arial"/>
                <a:sym typeface="Arial"/>
              </a:rPr>
              <a:t>20</a:t>
            </a:r>
            <a:r>
              <a:rPr lang="es-AR" sz="2000">
                <a:solidFill>
                  <a:schemeClr val="dk1"/>
                </a:solidFill>
              </a:rPr>
              <a:t>17</a:t>
            </a:r>
            <a:endParaRPr/>
          </a:p>
        </p:txBody>
      </p:sp>
      <p:sp>
        <p:nvSpPr>
          <p:cNvPr id="238" name="Google Shape;238;p16"/>
          <p:cNvSpPr txBox="1"/>
          <p:nvPr/>
        </p:nvSpPr>
        <p:spPr>
          <a:xfrm>
            <a:off x="6624650" y="2341563"/>
            <a:ext cx="14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AR" sz="2000" u="none" cap="none" strike="noStrike">
                <a:solidFill>
                  <a:schemeClr val="dk1"/>
                </a:solidFill>
                <a:latin typeface="Roboto"/>
                <a:ea typeface="Roboto"/>
                <a:cs typeface="Roboto"/>
                <a:sym typeface="Roboto"/>
              </a:rPr>
              <a:t>WCAG 2.</a:t>
            </a:r>
            <a:r>
              <a:rPr lang="es-AR" sz="2000">
                <a:solidFill>
                  <a:schemeClr val="dk1"/>
                </a:solidFill>
                <a:latin typeface="Roboto"/>
                <a:ea typeface="Roboto"/>
                <a:cs typeface="Roboto"/>
                <a:sym typeface="Roboto"/>
              </a:rPr>
              <a:t>1</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t>Pautas y leyes</a:t>
            </a:r>
            <a:endParaRPr/>
          </a:p>
        </p:txBody>
      </p:sp>
      <p:pic>
        <p:nvPicPr>
          <p:cNvPr descr="http://2.bp.blogspot.com/-vg6OPE0h0jM/U255yzWiDCI/AAAAAAAAF80/oOyDhsvveCg/s1600/mapa_visual_wcag2.png" id="245" name="Google Shape;245;p17"/>
          <p:cNvPicPr preferRelativeResize="0"/>
          <p:nvPr/>
        </p:nvPicPr>
        <p:blipFill rotWithShape="1">
          <a:blip r:embed="rId3">
            <a:alphaModFix/>
          </a:blip>
          <a:srcRect b="6019" l="829" r="0" t="7493"/>
          <a:stretch/>
        </p:blipFill>
        <p:spPr>
          <a:xfrm>
            <a:off x="0" y="-10529"/>
            <a:ext cx="9122131" cy="6868529"/>
          </a:xfrm>
          <a:prstGeom prst="rect">
            <a:avLst/>
          </a:prstGeom>
          <a:noFill/>
          <a:ln>
            <a:noFill/>
          </a:ln>
        </p:spPr>
      </p:pic>
      <p:sp>
        <p:nvSpPr>
          <p:cNvPr id="246" name="Google Shape;246;p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53" name="Google Shape;253;p18"/>
          <p:cNvSpPr txBox="1"/>
          <p:nvPr>
            <p:ph idx="1" type="body"/>
          </p:nvPr>
        </p:nvSpPr>
        <p:spPr>
          <a:xfrm>
            <a:off x="457200" y="1600200"/>
            <a:ext cx="8229600" cy="49244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Roboto"/>
              <a:buChar char="•"/>
            </a:pPr>
            <a:r>
              <a:rPr lang="es-AR">
                <a:latin typeface="Roboto"/>
                <a:ea typeface="Roboto"/>
                <a:cs typeface="Roboto"/>
                <a:sym typeface="Roboto"/>
              </a:rPr>
              <a:t>Introducción a las WCAG 2.0</a:t>
            </a:r>
            <a:endParaRPr>
              <a:latin typeface="Roboto"/>
              <a:ea typeface="Roboto"/>
              <a:cs typeface="Roboto"/>
              <a:sym typeface="Roboto"/>
            </a:endParaRPr>
          </a:p>
          <a:p>
            <a:pPr indent="0" lvl="0" marL="0" rtl="0" algn="l">
              <a:lnSpc>
                <a:spcPct val="90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90000"/>
              </a:lnSpc>
              <a:spcBef>
                <a:spcPts val="400"/>
              </a:spcBef>
              <a:spcAft>
                <a:spcPts val="0"/>
              </a:spcAft>
              <a:buClr>
                <a:schemeClr val="dk1"/>
              </a:buClr>
              <a:buSzPts val="2000"/>
              <a:buFont typeface="Roboto"/>
              <a:buChar char="–"/>
            </a:pPr>
            <a:r>
              <a:rPr lang="es-AR">
                <a:latin typeface="Roboto"/>
                <a:ea typeface="Roboto"/>
                <a:cs typeface="Roboto"/>
                <a:sym typeface="Roboto"/>
              </a:rPr>
              <a:t>Cantidades para Nivel de conformidad A:</a:t>
            </a:r>
            <a:endParaRPr>
              <a:latin typeface="Roboto"/>
              <a:ea typeface="Roboto"/>
              <a:cs typeface="Roboto"/>
              <a:sym typeface="Roboto"/>
            </a:endParaRPr>
          </a:p>
          <a:p>
            <a:pPr indent="-215900" lvl="0" marL="342900" rtl="0" algn="l">
              <a:spcBef>
                <a:spcPts val="400"/>
              </a:spcBef>
              <a:spcAft>
                <a:spcPts val="0"/>
              </a:spcAft>
              <a:buClr>
                <a:schemeClr val="dk1"/>
              </a:buClr>
              <a:buSzPts val="2000"/>
              <a:buFont typeface="Arial"/>
              <a:buNone/>
            </a:pPr>
            <a:r>
              <a:t/>
            </a:r>
            <a:endParaRPr/>
          </a:p>
        </p:txBody>
      </p:sp>
      <p:graphicFrame>
        <p:nvGraphicFramePr>
          <p:cNvPr id="254" name="Google Shape;254;p18"/>
          <p:cNvGraphicFramePr/>
          <p:nvPr/>
        </p:nvGraphicFramePr>
        <p:xfrm>
          <a:off x="528638" y="2752725"/>
          <a:ext cx="3000000" cy="3000000"/>
        </p:xfrm>
        <a:graphic>
          <a:graphicData uri="http://schemas.openxmlformats.org/drawingml/2006/table">
            <a:tbl>
              <a:tblPr bandRow="1" firstRow="1">
                <a:noFill/>
                <a:tableStyleId>{48C4079C-EF73-48F6-8475-FF6FFDEEEADA}</a:tableStyleId>
              </a:tblPr>
              <a:tblGrid>
                <a:gridCol w="1810500"/>
                <a:gridCol w="1080100"/>
                <a:gridCol w="1368125"/>
                <a:gridCol w="648050"/>
                <a:gridCol w="504050"/>
                <a:gridCol w="576050"/>
                <a:gridCol w="504050"/>
                <a:gridCol w="576050"/>
                <a:gridCol w="1080100"/>
              </a:tblGrid>
              <a:tr h="963125">
                <a:tc row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Principios</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Pautas</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Criterios</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3">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Técnicas</a:t>
                      </a:r>
                      <a:r>
                        <a:rPr lang="es-AR" sz="2000">
                          <a:solidFill>
                            <a:schemeClr val="dk1"/>
                          </a:solidFill>
                          <a:latin typeface="Roboto"/>
                          <a:ea typeface="Roboto"/>
                          <a:cs typeface="Roboto"/>
                          <a:sym typeface="Roboto"/>
                        </a:rPr>
                        <a:t> Suficientes</a:t>
                      </a:r>
                      <a:endParaRPr sz="2000">
                        <a:solidFill>
                          <a:schemeClr val="dk1"/>
                        </a:solidFill>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gridSpan="3">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Técnicas Recomendables</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r>
              <a:tr h="396275">
                <a:tc vMerge="1"/>
                <a:tc vMerge="1"/>
                <a:tc vMerge="1"/>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G</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H</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C</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G</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H</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C</a:t>
                      </a:r>
                      <a:endParaRPr sz="20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396275">
                <a:tc>
                  <a:txBody>
                    <a:bodyPr/>
                    <a:lstStyle/>
                    <a:p>
                      <a:pPr indent="0" lvl="0" marL="0" marR="0" rtl="0" algn="l">
                        <a:spcBef>
                          <a:spcPts val="0"/>
                        </a:spcBef>
                        <a:spcAft>
                          <a:spcPts val="0"/>
                        </a:spcAft>
                        <a:buNone/>
                      </a:pPr>
                      <a:r>
                        <a:rPr lang="es-AR" sz="2000">
                          <a:latin typeface="Roboto"/>
                          <a:ea typeface="Roboto"/>
                          <a:cs typeface="Roboto"/>
                          <a:sym typeface="Roboto"/>
                        </a:rPr>
                        <a:t>Perceptible</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4</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9</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35</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29</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4</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2</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3</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AR" sz="2000">
                          <a:latin typeface="Roboto"/>
                          <a:ea typeface="Roboto"/>
                          <a:cs typeface="Roboto"/>
                          <a:sym typeface="Roboto"/>
                        </a:rPr>
                        <a:t>3</a:t>
                      </a:r>
                      <a:endParaRPr sz="2000">
                        <a:latin typeface="Roboto"/>
                        <a:ea typeface="Roboto"/>
                        <a:cs typeface="Roboto"/>
                        <a:sym typeface="Roboto"/>
                      </a:endParaRPr>
                    </a:p>
                  </a:txBody>
                  <a:tcPr marT="45725" marB="45725" marR="91450" marL="91450">
                    <a:lnT cap="flat" cmpd="sng" w="12700">
                      <a:solidFill>
                        <a:schemeClr val="dk1"/>
                      </a:solidFill>
                      <a:prstDash val="solid"/>
                      <a:round/>
                      <a:headEnd len="sm" w="sm" type="none"/>
                      <a:tailEnd len="sm" w="sm" type="none"/>
                    </a:lnT>
                  </a:tcPr>
                </a:tc>
              </a:tr>
              <a:tr h="396275">
                <a:tc>
                  <a:txBody>
                    <a:bodyPr/>
                    <a:lstStyle/>
                    <a:p>
                      <a:pPr indent="0" lvl="0" marL="0" marR="0" rtl="0" algn="l">
                        <a:spcBef>
                          <a:spcPts val="0"/>
                        </a:spcBef>
                        <a:spcAft>
                          <a:spcPts val="0"/>
                        </a:spcAft>
                        <a:buNone/>
                      </a:pPr>
                      <a:r>
                        <a:rPr lang="es-AR" sz="2000">
                          <a:latin typeface="Roboto"/>
                          <a:ea typeface="Roboto"/>
                          <a:cs typeface="Roboto"/>
                          <a:sym typeface="Roboto"/>
                        </a:rPr>
                        <a:t>Operable</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4</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9</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23</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13</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2</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2</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a:t>
                      </a:r>
                      <a:endParaRPr sz="2000">
                        <a:latin typeface="Roboto"/>
                        <a:ea typeface="Roboto"/>
                        <a:cs typeface="Roboto"/>
                        <a:sym typeface="Roboto"/>
                      </a:endParaRPr>
                    </a:p>
                  </a:txBody>
                  <a:tcPr marT="45725" marB="45725" marR="91450" marL="91450"/>
                </a:tc>
              </a:tr>
              <a:tr h="396275">
                <a:tc>
                  <a:txBody>
                    <a:bodyPr/>
                    <a:lstStyle/>
                    <a:p>
                      <a:pPr indent="0" lvl="0" marL="0" marR="0" rtl="0" algn="l">
                        <a:spcBef>
                          <a:spcPts val="0"/>
                        </a:spcBef>
                        <a:spcAft>
                          <a:spcPts val="0"/>
                        </a:spcAft>
                        <a:buNone/>
                      </a:pPr>
                      <a:r>
                        <a:rPr lang="es-AR" sz="2000">
                          <a:latin typeface="Roboto"/>
                          <a:ea typeface="Roboto"/>
                          <a:cs typeface="Roboto"/>
                          <a:sym typeface="Roboto"/>
                        </a:rPr>
                        <a:t>Comprensible</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3</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5</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12</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7</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6</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r>
              <a:tr h="396275">
                <a:tc>
                  <a:txBody>
                    <a:bodyPr/>
                    <a:lstStyle/>
                    <a:p>
                      <a:pPr indent="0" lvl="0" marL="0" marR="0" rtl="0" algn="l">
                        <a:spcBef>
                          <a:spcPts val="0"/>
                        </a:spcBef>
                        <a:spcAft>
                          <a:spcPts val="0"/>
                        </a:spcAft>
                        <a:buNone/>
                      </a:pPr>
                      <a:r>
                        <a:rPr lang="es-AR" sz="2000">
                          <a:latin typeface="Roboto"/>
                          <a:ea typeface="Roboto"/>
                          <a:cs typeface="Roboto"/>
                          <a:sym typeface="Roboto"/>
                        </a:rPr>
                        <a:t>Robusto</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2</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3</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10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latin typeface="Roboto"/>
                          <a:ea typeface="Roboto"/>
                          <a:cs typeface="Roboto"/>
                          <a:sym typeface="Roboto"/>
                        </a:rPr>
                        <a:t>0</a:t>
                      </a:r>
                      <a:endParaRPr sz="2000">
                        <a:latin typeface="Roboto"/>
                        <a:ea typeface="Roboto"/>
                        <a:cs typeface="Roboto"/>
                        <a:sym typeface="Roboto"/>
                      </a:endParaRPr>
                    </a:p>
                  </a:txBody>
                  <a:tcPr marT="45725" marB="45725" marR="91450" marL="91450"/>
                </a:tc>
              </a:tr>
              <a:tr h="396275">
                <a:tc>
                  <a:txBody>
                    <a:bodyPr/>
                    <a:lstStyle/>
                    <a:p>
                      <a:pPr indent="0" lvl="0" marL="0" marR="0" rtl="0" algn="l">
                        <a:spcBef>
                          <a:spcPts val="0"/>
                        </a:spcBef>
                        <a:spcAft>
                          <a:spcPts val="0"/>
                        </a:spcAft>
                        <a:buNone/>
                      </a:pPr>
                      <a:r>
                        <a:t/>
                      </a:r>
                      <a:endParaRPr sz="2000">
                        <a:latin typeface="Roboto"/>
                        <a:ea typeface="Roboto"/>
                        <a:cs typeface="Roboto"/>
                        <a:sym typeface="Roboto"/>
                      </a:endParaRPr>
                    </a:p>
                  </a:txBody>
                  <a:tcPr marT="45725" marB="45725" marR="91450" marL="91450"/>
                </a:tc>
                <a:tc rowSpan="2">
                  <a:txBody>
                    <a:bodyPr/>
                    <a:lstStyle/>
                    <a:p>
                      <a:pPr indent="0" lvl="0" marL="0" marR="0" rtl="0" algn="ctr">
                        <a:spcBef>
                          <a:spcPts val="0"/>
                        </a:spcBef>
                        <a:spcAft>
                          <a:spcPts val="0"/>
                        </a:spcAft>
                        <a:buNone/>
                      </a:pPr>
                      <a:r>
                        <a:rPr b="1" lang="es-AR" sz="2000">
                          <a:latin typeface="Roboto"/>
                          <a:ea typeface="Roboto"/>
                          <a:cs typeface="Roboto"/>
                          <a:sym typeface="Roboto"/>
                        </a:rPr>
                        <a:t>12</a:t>
                      </a:r>
                      <a:endParaRPr sz="2000">
                        <a:latin typeface="Roboto"/>
                        <a:ea typeface="Roboto"/>
                        <a:cs typeface="Roboto"/>
                        <a:sym typeface="Roboto"/>
                      </a:endParaRPr>
                    </a:p>
                  </a:txBody>
                  <a:tcPr marT="45725" marB="45725" marR="91450" marL="91450"/>
                </a:tc>
                <a:tc rowSpan="2">
                  <a:txBody>
                    <a:bodyPr/>
                    <a:lstStyle/>
                    <a:p>
                      <a:pPr indent="0" lvl="0" marL="0" marR="0" rtl="0" algn="ctr">
                        <a:spcBef>
                          <a:spcPts val="0"/>
                        </a:spcBef>
                        <a:spcAft>
                          <a:spcPts val="0"/>
                        </a:spcAft>
                        <a:buNone/>
                      </a:pPr>
                      <a:r>
                        <a:rPr b="1" lang="es-AR" sz="2000">
                          <a:latin typeface="Roboto"/>
                          <a:ea typeface="Roboto"/>
                          <a:cs typeface="Roboto"/>
                          <a:sym typeface="Roboto"/>
                        </a:rPr>
                        <a:t>25</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73</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59</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6</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9</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5</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AR" sz="2000">
                          <a:latin typeface="Roboto"/>
                          <a:ea typeface="Roboto"/>
                          <a:cs typeface="Roboto"/>
                          <a:sym typeface="Roboto"/>
                        </a:rPr>
                        <a:t>4</a:t>
                      </a:r>
                      <a:endParaRPr sz="2000">
                        <a:latin typeface="Roboto"/>
                        <a:ea typeface="Roboto"/>
                        <a:cs typeface="Roboto"/>
                        <a:sym typeface="Roboto"/>
                      </a:endParaRPr>
                    </a:p>
                  </a:txBody>
                  <a:tcPr marT="45725" marB="45725" marR="91450" marL="91450"/>
                </a:tc>
              </a:tr>
              <a:tr h="396275">
                <a:tc>
                  <a:txBody>
                    <a:bodyPr/>
                    <a:lstStyle/>
                    <a:p>
                      <a:pPr indent="0" lvl="0" marL="0" marR="0" rtl="0" algn="l">
                        <a:spcBef>
                          <a:spcPts val="0"/>
                        </a:spcBef>
                        <a:spcAft>
                          <a:spcPts val="0"/>
                        </a:spcAft>
                        <a:buNone/>
                      </a:pPr>
                      <a:r>
                        <a:t/>
                      </a:r>
                      <a:endParaRPr sz="2000">
                        <a:latin typeface="Roboto"/>
                        <a:ea typeface="Roboto"/>
                        <a:cs typeface="Roboto"/>
                        <a:sym typeface="Roboto"/>
                      </a:endParaRPr>
                    </a:p>
                  </a:txBody>
                  <a:tcPr marT="45725" marB="45725" marR="91450" marL="91450"/>
                </a:tc>
                <a:tc vMerge="1"/>
                <a:tc vMerge="1"/>
                <a:tc gridSpan="6">
                  <a:txBody>
                    <a:bodyPr/>
                    <a:lstStyle/>
                    <a:p>
                      <a:pPr indent="0" lvl="0" marL="0" marR="0" rtl="0" algn="ctr">
                        <a:spcBef>
                          <a:spcPts val="0"/>
                        </a:spcBef>
                        <a:spcAft>
                          <a:spcPts val="0"/>
                        </a:spcAft>
                        <a:buNone/>
                      </a:pPr>
                      <a:r>
                        <a:rPr b="1" lang="es-AR" sz="2000">
                          <a:latin typeface="Roboto"/>
                          <a:ea typeface="Roboto"/>
                          <a:cs typeface="Roboto"/>
                          <a:sym typeface="Roboto"/>
                        </a:rPr>
                        <a:t>146</a:t>
                      </a:r>
                      <a:endParaRPr sz="2000">
                        <a:latin typeface="Roboto"/>
                        <a:ea typeface="Roboto"/>
                        <a:cs typeface="Roboto"/>
                        <a:sym typeface="Roboto"/>
                      </a:endParaRPr>
                    </a:p>
                  </a:txBody>
                  <a:tcPr marT="45725" marB="45725" marR="91450" marL="91450"/>
                </a:tc>
                <a:tc hMerge="1"/>
                <a:tc hMerge="1"/>
                <a:tc hMerge="1"/>
                <a:tc hMerge="1"/>
                <a:tc hMerge="1"/>
              </a:tr>
            </a:tbl>
          </a:graphicData>
        </a:graphic>
      </p:graphicFrame>
      <p:sp>
        <p:nvSpPr>
          <p:cNvPr id="255" name="Google Shape;25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62" name="Google Shape;262;p19"/>
          <p:cNvSpPr txBox="1"/>
          <p:nvPr>
            <p:ph idx="1" type="body"/>
          </p:nvPr>
        </p:nvSpPr>
        <p:spPr>
          <a:xfrm>
            <a:off x="457200" y="1600200"/>
            <a:ext cx="8229600" cy="4924425"/>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Introducción a las WCAG 2.0</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Principios:</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1. Perceptible</a:t>
            </a:r>
            <a:r>
              <a:rPr lang="es-AR">
                <a:latin typeface="Roboto"/>
                <a:ea typeface="Roboto"/>
                <a:cs typeface="Roboto"/>
                <a:sym typeface="Roboto"/>
              </a:rPr>
              <a:t>: la información y los componentes de la interfaz de usuario deben ser presentados a los usuarios de modo que ellos puedan percibirlos.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2. Operable</a:t>
            </a:r>
            <a:r>
              <a:rPr lang="es-AR">
                <a:latin typeface="Roboto"/>
                <a:ea typeface="Roboto"/>
                <a:cs typeface="Roboto"/>
                <a:sym typeface="Roboto"/>
              </a:rPr>
              <a:t>: los componentes de la interfaz de usuario y la navegación deben ser operables.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3. Comprensible</a:t>
            </a:r>
            <a:r>
              <a:rPr lang="es-AR">
                <a:latin typeface="Roboto"/>
                <a:ea typeface="Roboto"/>
                <a:cs typeface="Roboto"/>
                <a:sym typeface="Roboto"/>
              </a:rPr>
              <a:t>: la información y el manejo de la interfaz de usuario deben ser comprensibles.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4. Robusto</a:t>
            </a:r>
            <a:r>
              <a:rPr lang="es-AR">
                <a:latin typeface="Roboto"/>
                <a:ea typeface="Roboto"/>
                <a:cs typeface="Roboto"/>
                <a:sym typeface="Roboto"/>
              </a:rPr>
              <a:t>: el contenido debe ser suficientemente robusto como para ser interpretado de forma fiable por una amplia variedad de aplicaciones de usuario, incluyendo los productos de apoyo. </a:t>
            </a:r>
            <a:endParaRPr>
              <a:latin typeface="Roboto"/>
              <a:ea typeface="Roboto"/>
              <a:cs typeface="Roboto"/>
              <a:sym typeface="Roboto"/>
            </a:endParaRPr>
          </a:p>
          <a:p>
            <a:pPr indent="-215900" lvl="0" marL="342900" rtl="0" algn="l">
              <a:spcBef>
                <a:spcPts val="400"/>
              </a:spcBef>
              <a:spcAft>
                <a:spcPts val="0"/>
              </a:spcAft>
              <a:buClr>
                <a:schemeClr val="dk1"/>
              </a:buClr>
              <a:buSzPts val="2000"/>
              <a:buFont typeface="Arial"/>
              <a:buNone/>
            </a:pPr>
            <a:r>
              <a:t/>
            </a:r>
            <a:endParaRPr/>
          </a:p>
        </p:txBody>
      </p:sp>
      <p:sp>
        <p:nvSpPr>
          <p:cNvPr id="263" name="Google Shape;26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0"/>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graphicFrame>
        <p:nvGraphicFramePr>
          <p:cNvPr id="270" name="Google Shape;270;p20"/>
          <p:cNvGraphicFramePr/>
          <p:nvPr/>
        </p:nvGraphicFramePr>
        <p:xfrm>
          <a:off x="269775" y="1340768"/>
          <a:ext cx="3000000" cy="3000000"/>
        </p:xfrm>
        <a:graphic>
          <a:graphicData uri="http://schemas.openxmlformats.org/drawingml/2006/table">
            <a:tbl>
              <a:tblPr bandRow="1" firstRow="1">
                <a:noFill/>
                <a:tableStyleId>{48C4079C-EF73-48F6-8475-FF6FFDEEEADA}</a:tableStyleId>
              </a:tblPr>
              <a:tblGrid>
                <a:gridCol w="3168350"/>
                <a:gridCol w="1512175"/>
                <a:gridCol w="1224125"/>
                <a:gridCol w="1584175"/>
                <a:gridCol w="1205875"/>
              </a:tblGrid>
              <a:tr h="621100">
                <a:tc>
                  <a:txBody>
                    <a:bodyPr/>
                    <a:lstStyle/>
                    <a:p>
                      <a:pPr indent="0" lvl="0" marL="0" marR="0" rtl="0" algn="l">
                        <a:spcBef>
                          <a:spcPts val="0"/>
                        </a:spcBef>
                        <a:spcAft>
                          <a:spcPts val="0"/>
                        </a:spcAft>
                        <a:buNone/>
                      </a:pPr>
                      <a:r>
                        <a:rPr lang="es-AR" sz="1700">
                          <a:solidFill>
                            <a:schemeClr val="dk1"/>
                          </a:solidFill>
                          <a:latin typeface="Roboto"/>
                          <a:ea typeface="Roboto"/>
                          <a:cs typeface="Roboto"/>
                          <a:sym typeface="Roboto"/>
                        </a:rPr>
                        <a:t>Pautas</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solidFill>
                            <a:schemeClr val="dk1"/>
                          </a:solidFill>
                          <a:latin typeface="Roboto"/>
                          <a:ea typeface="Roboto"/>
                          <a:cs typeface="Roboto"/>
                          <a:sym typeface="Roboto"/>
                        </a:rPr>
                        <a:t>Perceptible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solidFill>
                            <a:schemeClr val="dk1"/>
                          </a:solidFill>
                          <a:latin typeface="Roboto"/>
                          <a:ea typeface="Roboto"/>
                          <a:cs typeface="Roboto"/>
                          <a:sym typeface="Roboto"/>
                        </a:rPr>
                        <a:t>Operable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lang="es-AR" sz="1700">
                          <a:solidFill>
                            <a:schemeClr val="dk1"/>
                          </a:solidFill>
                          <a:latin typeface="Roboto"/>
                          <a:ea typeface="Roboto"/>
                          <a:cs typeface="Roboto"/>
                          <a:sym typeface="Roboto"/>
                        </a:rPr>
                        <a:t>Comprensible</a:t>
                      </a:r>
                      <a:endParaRPr sz="1700">
                        <a:latin typeface="Roboto"/>
                        <a:ea typeface="Roboto"/>
                        <a:cs typeface="Roboto"/>
                        <a:sym typeface="Roboto"/>
                      </a:endParaRPr>
                    </a:p>
                    <a:p>
                      <a:pPr indent="0" lvl="0" marL="0" marR="0" rtl="0" algn="ctr">
                        <a:spcBef>
                          <a:spcPts val="0"/>
                        </a:spcBef>
                        <a:spcAft>
                          <a:spcPts val="0"/>
                        </a:spcAft>
                        <a:buNone/>
                      </a:pPr>
                      <a:r>
                        <a:t/>
                      </a:r>
                      <a:endParaRPr sz="1700">
                        <a:solidFill>
                          <a:schemeClr val="dk1"/>
                        </a:solidFill>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solidFill>
                            <a:schemeClr val="dk1"/>
                          </a:solidFill>
                          <a:latin typeface="Roboto"/>
                          <a:ea typeface="Roboto"/>
                          <a:cs typeface="Roboto"/>
                          <a:sym typeface="Roboto"/>
                        </a:rPr>
                        <a:t>Robusto</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spcBef>
                          <a:spcPts val="0"/>
                        </a:spcBef>
                        <a:spcAft>
                          <a:spcPts val="0"/>
                        </a:spcAft>
                        <a:buNone/>
                      </a:pPr>
                      <a:r>
                        <a:rPr lang="es-AR" sz="1700">
                          <a:latin typeface="Roboto"/>
                          <a:ea typeface="Roboto"/>
                          <a:cs typeface="Roboto"/>
                          <a:sym typeface="Roboto"/>
                        </a:rPr>
                        <a:t>Alternativas textuales.</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Medios tempodependientes.</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Adaptable.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Distinguible.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spcBef>
                          <a:spcPts val="0"/>
                        </a:spcBef>
                        <a:spcAft>
                          <a:spcPts val="0"/>
                        </a:spcAft>
                        <a:buNone/>
                      </a:pPr>
                      <a:r>
                        <a:rPr lang="es-AR" sz="1700">
                          <a:latin typeface="Roboto"/>
                          <a:ea typeface="Roboto"/>
                          <a:cs typeface="Roboto"/>
                          <a:sym typeface="Roboto"/>
                        </a:rPr>
                        <a:t>Accesible por teclado.</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Tiempo suficiente.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Convulsiones.</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Navegable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Legible.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Predecible.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Entrada de datos asistida.</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275">
                <a:tc>
                  <a:txBody>
                    <a:bodyPr/>
                    <a:lstStyle/>
                    <a:p>
                      <a:pPr indent="0" lvl="0" marL="0" marR="0" rtl="0" algn="l">
                        <a:lnSpc>
                          <a:spcPct val="100000"/>
                        </a:lnSpc>
                        <a:spcBef>
                          <a:spcPts val="0"/>
                        </a:spcBef>
                        <a:spcAft>
                          <a:spcPts val="0"/>
                        </a:spcAft>
                        <a:buClr>
                          <a:schemeClr val="dk1"/>
                        </a:buClr>
                        <a:buSzPts val="1800"/>
                        <a:buFont typeface="Arial"/>
                        <a:buNone/>
                      </a:pPr>
                      <a:r>
                        <a:rPr lang="es-AR" sz="1700">
                          <a:latin typeface="Roboto"/>
                          <a:ea typeface="Roboto"/>
                          <a:cs typeface="Roboto"/>
                          <a:sym typeface="Roboto"/>
                        </a:rPr>
                        <a:t>Compatible.</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AR" sz="1700">
                          <a:latin typeface="Roboto"/>
                          <a:ea typeface="Roboto"/>
                          <a:cs typeface="Roboto"/>
                          <a:sym typeface="Roboto"/>
                        </a:rPr>
                        <a:t>X</a:t>
                      </a:r>
                      <a:endParaRPr sz="1700">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1" name="Google Shape;271;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98" name="Google Shape;98;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rgbClr val="0070C0"/>
              </a:buClr>
              <a:buSzPts val="2000"/>
              <a:buFont typeface="Roboto"/>
              <a:buChar char="•"/>
            </a:pPr>
            <a:r>
              <a:rPr b="1" lang="es-AR">
                <a:solidFill>
                  <a:srgbClr val="0070C0"/>
                </a:solidFill>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99" name="Google Shape;99;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1"/>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78" name="Google Shape;278;p21"/>
          <p:cNvSpPr txBox="1"/>
          <p:nvPr>
            <p:ph idx="1" type="body"/>
          </p:nvPr>
        </p:nvSpPr>
        <p:spPr>
          <a:xfrm>
            <a:off x="457200" y="1600200"/>
            <a:ext cx="8229600" cy="49244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Roboto"/>
              <a:buChar char="•"/>
            </a:pPr>
            <a:r>
              <a:rPr lang="es-AR">
                <a:latin typeface="Roboto"/>
                <a:ea typeface="Roboto"/>
                <a:cs typeface="Roboto"/>
                <a:sym typeface="Roboto"/>
              </a:rPr>
              <a:t>Introducción a las WCAG 2.0</a:t>
            </a:r>
            <a:endParaRPr>
              <a:latin typeface="Roboto"/>
              <a:ea typeface="Roboto"/>
              <a:cs typeface="Roboto"/>
              <a:sym typeface="Roboto"/>
            </a:endParaRPr>
          </a:p>
          <a:p>
            <a:pPr indent="0" lvl="0" marL="0" rtl="0" algn="l">
              <a:lnSpc>
                <a:spcPct val="90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90000"/>
              </a:lnSpc>
              <a:spcBef>
                <a:spcPts val="400"/>
              </a:spcBef>
              <a:spcAft>
                <a:spcPts val="0"/>
              </a:spcAft>
              <a:buClr>
                <a:schemeClr val="dk1"/>
              </a:buClr>
              <a:buSzPts val="2000"/>
              <a:buFont typeface="Roboto"/>
              <a:buChar char="–"/>
            </a:pPr>
            <a:r>
              <a:rPr lang="es-AR">
                <a:latin typeface="Roboto"/>
                <a:ea typeface="Roboto"/>
                <a:cs typeface="Roboto"/>
                <a:sym typeface="Roboto"/>
              </a:rPr>
              <a:t>Niveles de Conformidad:</a:t>
            </a:r>
            <a:endParaRPr>
              <a:latin typeface="Roboto"/>
              <a:ea typeface="Roboto"/>
              <a:cs typeface="Roboto"/>
              <a:sym typeface="Roboto"/>
            </a:endParaRPr>
          </a:p>
          <a:p>
            <a:pPr indent="-158750" lvl="1" marL="742950" rtl="0" algn="just">
              <a:lnSpc>
                <a:spcPct val="90000"/>
              </a:lnSpc>
              <a:spcBef>
                <a:spcPts val="400"/>
              </a:spcBef>
              <a:spcAft>
                <a:spcPts val="0"/>
              </a:spcAft>
              <a:buClr>
                <a:schemeClr val="dk1"/>
              </a:buClr>
              <a:buSzPts val="2000"/>
              <a:buFont typeface="Arial"/>
              <a:buNone/>
            </a:pPr>
            <a:r>
              <a:t/>
            </a:r>
            <a:endParaRPr/>
          </a:p>
          <a:p>
            <a:pPr indent="0" lvl="0" marL="0" rtl="0" algn="l">
              <a:spcBef>
                <a:spcPts val="400"/>
              </a:spcBef>
              <a:spcAft>
                <a:spcPts val="0"/>
              </a:spcAft>
              <a:buClr>
                <a:schemeClr val="dk1"/>
              </a:buClr>
              <a:buSzPts val="2000"/>
              <a:buFont typeface="Arial"/>
              <a:buNone/>
            </a:pPr>
            <a:r>
              <a:t/>
            </a:r>
            <a:endParaRPr/>
          </a:p>
        </p:txBody>
      </p:sp>
      <p:graphicFrame>
        <p:nvGraphicFramePr>
          <p:cNvPr id="279" name="Google Shape;279;p21"/>
          <p:cNvGraphicFramePr/>
          <p:nvPr/>
        </p:nvGraphicFramePr>
        <p:xfrm>
          <a:off x="457200" y="2958089"/>
          <a:ext cx="3000000" cy="3000000"/>
        </p:xfrm>
        <a:graphic>
          <a:graphicData uri="http://schemas.openxmlformats.org/drawingml/2006/table">
            <a:tbl>
              <a:tblPr bandRow="1" firstRow="1">
                <a:noFill/>
                <a:tableStyleId>{48C4079C-EF73-48F6-8475-FF6FFDEEEADA}</a:tableStyleId>
              </a:tblPr>
              <a:tblGrid>
                <a:gridCol w="2746650"/>
                <a:gridCol w="2739750"/>
                <a:gridCol w="2743200"/>
              </a:tblGrid>
              <a:tr h="482325">
                <a:tc>
                  <a:txBody>
                    <a:bodyPr/>
                    <a:lstStyle/>
                    <a:p>
                      <a:pPr indent="0" lvl="0" marL="0" marR="0" rtl="0" algn="ctr">
                        <a:spcBef>
                          <a:spcPts val="0"/>
                        </a:spcBef>
                        <a:spcAft>
                          <a:spcPts val="0"/>
                        </a:spcAft>
                        <a:buNone/>
                      </a:pPr>
                      <a:r>
                        <a:t/>
                      </a:r>
                      <a:endParaRPr sz="2000"/>
                    </a:p>
                  </a:txBody>
                  <a:tcPr marT="45725" marB="45725" marR="91450" marL="91450"/>
                </a:tc>
                <a:tc>
                  <a:txBody>
                    <a:bodyPr/>
                    <a:lstStyle/>
                    <a:p>
                      <a:pPr indent="0" lvl="0" marL="0" marR="0" rtl="0" algn="ctr">
                        <a:spcBef>
                          <a:spcPts val="0"/>
                        </a:spcBef>
                        <a:spcAft>
                          <a:spcPts val="0"/>
                        </a:spcAft>
                        <a:buNone/>
                      </a:pPr>
                      <a:r>
                        <a:t/>
                      </a:r>
                      <a:endParaRPr sz="2000"/>
                    </a:p>
                  </a:txBody>
                  <a:tcPr marT="45725" marB="45725" marR="91450" marL="91450"/>
                </a:tc>
                <a:tc>
                  <a:txBody>
                    <a:bodyPr/>
                    <a:lstStyle/>
                    <a:p>
                      <a:pPr indent="0" lvl="0" marL="0" marR="0" rtl="0" algn="ctr">
                        <a:spcBef>
                          <a:spcPts val="0"/>
                        </a:spcBef>
                        <a:spcAft>
                          <a:spcPts val="0"/>
                        </a:spcAft>
                        <a:buNone/>
                      </a:pPr>
                      <a:r>
                        <a:t/>
                      </a:r>
                      <a:endParaRPr sz="2000"/>
                    </a:p>
                    <a:p>
                      <a:pPr indent="0" lvl="0" marL="0" marR="0" rtl="0" algn="ctr">
                        <a:spcBef>
                          <a:spcPts val="0"/>
                        </a:spcBef>
                        <a:spcAft>
                          <a:spcPts val="0"/>
                        </a:spcAft>
                        <a:buNone/>
                      </a:pPr>
                      <a:r>
                        <a:t/>
                      </a:r>
                      <a:endParaRPr sz="2000"/>
                    </a:p>
                  </a:txBody>
                  <a:tcPr marT="45725" marB="45725" marR="91450" marL="91450"/>
                </a:tc>
              </a:tr>
              <a:tr h="2607975">
                <a:tc>
                  <a:txBody>
                    <a:bodyPr/>
                    <a:lstStyle/>
                    <a:p>
                      <a:pPr indent="0" lvl="0" marL="0" marR="0" rtl="0" algn="l">
                        <a:lnSpc>
                          <a:spcPct val="115000"/>
                        </a:lnSpc>
                        <a:spcBef>
                          <a:spcPts val="0"/>
                        </a:spcBef>
                        <a:spcAft>
                          <a:spcPts val="0"/>
                        </a:spcAft>
                        <a:buClr>
                          <a:schemeClr val="dk1"/>
                        </a:buClr>
                        <a:buSzPts val="2000"/>
                        <a:buFont typeface="Arial"/>
                        <a:buNone/>
                      </a:pPr>
                      <a:r>
                        <a:rPr lang="es-AR" sz="2000">
                          <a:latin typeface="Roboto"/>
                          <a:ea typeface="Roboto"/>
                          <a:cs typeface="Roboto"/>
                          <a:sym typeface="Roboto"/>
                        </a:rPr>
                        <a:t>Para lograr conformidad con el Nivel A (el mínimo), la página web satisface todos los Criterios de Conformidad del Nivel A.</a:t>
                      </a:r>
                      <a:endParaRPr sz="2000">
                        <a:latin typeface="Roboto"/>
                        <a:ea typeface="Roboto"/>
                        <a:cs typeface="Roboto"/>
                        <a:sym typeface="Roboto"/>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2000"/>
                        <a:buFont typeface="Arial"/>
                        <a:buNone/>
                      </a:pPr>
                      <a:r>
                        <a:rPr lang="es-AR" sz="2000">
                          <a:latin typeface="Roboto"/>
                          <a:ea typeface="Roboto"/>
                          <a:cs typeface="Roboto"/>
                          <a:sym typeface="Roboto"/>
                        </a:rPr>
                        <a:t>Para lograr conformidad con el Nivel AA, la página web satisface todos los Criterios de Conformidad de los Niveles A y AA.</a:t>
                      </a:r>
                      <a:endParaRPr sz="2000">
                        <a:latin typeface="Roboto"/>
                        <a:ea typeface="Roboto"/>
                        <a:cs typeface="Roboto"/>
                        <a:sym typeface="Roboto"/>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2000"/>
                        <a:buFont typeface="Arial"/>
                        <a:buNone/>
                      </a:pPr>
                      <a:r>
                        <a:rPr lang="es-AR" sz="2000">
                          <a:latin typeface="Roboto"/>
                          <a:ea typeface="Roboto"/>
                          <a:cs typeface="Roboto"/>
                          <a:sym typeface="Roboto"/>
                        </a:rPr>
                        <a:t>Para lograr conformidad con el Nivel AAA, la página web satisface todos los Criterios de Conformidad de los Niveles A, AA y AAA.</a:t>
                      </a:r>
                      <a:endParaRPr sz="2000">
                        <a:latin typeface="Roboto"/>
                        <a:ea typeface="Roboto"/>
                        <a:cs typeface="Roboto"/>
                        <a:sym typeface="Roboto"/>
                      </a:endParaRPr>
                    </a:p>
                  </a:txBody>
                  <a:tcPr marT="45725" marB="45725" marR="91450" marL="91450"/>
                </a:tc>
              </a:tr>
            </a:tbl>
          </a:graphicData>
        </a:graphic>
      </p:graphicFrame>
      <p:pic>
        <p:nvPicPr>
          <p:cNvPr descr="Nivel de conformidad A: indica que se cumplen todos los criterios del nivel de conformidad A. " id="280" name="Google Shape;280;p21"/>
          <p:cNvPicPr preferRelativeResize="0"/>
          <p:nvPr/>
        </p:nvPicPr>
        <p:blipFill rotWithShape="1">
          <a:blip r:embed="rId3">
            <a:alphaModFix/>
          </a:blip>
          <a:srcRect b="0" l="0" r="0" t="0"/>
          <a:stretch/>
        </p:blipFill>
        <p:spPr>
          <a:xfrm>
            <a:off x="1089422" y="3036089"/>
            <a:ext cx="1590483" cy="553517"/>
          </a:xfrm>
          <a:prstGeom prst="rect">
            <a:avLst/>
          </a:prstGeom>
          <a:noFill/>
          <a:ln>
            <a:noFill/>
          </a:ln>
        </p:spPr>
      </p:pic>
      <p:pic>
        <p:nvPicPr>
          <p:cNvPr descr="Nivel de conformidad AA: indica que se cumplen todos los criterios de los niveles de conformidad A y AA." id="281" name="Google Shape;281;p21"/>
          <p:cNvPicPr preferRelativeResize="0"/>
          <p:nvPr/>
        </p:nvPicPr>
        <p:blipFill rotWithShape="1">
          <a:blip r:embed="rId4">
            <a:alphaModFix/>
          </a:blip>
          <a:srcRect b="0" l="0" r="0" t="0"/>
          <a:stretch/>
        </p:blipFill>
        <p:spPr>
          <a:xfrm>
            <a:off x="3792349" y="3039264"/>
            <a:ext cx="1559302" cy="550342"/>
          </a:xfrm>
          <a:prstGeom prst="rect">
            <a:avLst/>
          </a:prstGeom>
          <a:noFill/>
          <a:ln>
            <a:noFill/>
          </a:ln>
        </p:spPr>
      </p:pic>
      <p:pic>
        <p:nvPicPr>
          <p:cNvPr descr="Nivel de conformidad AAA: indica que se cumplen todos los criterios de los niveles de conformidad A, AA y AAA." id="282" name="Google Shape;282;p21"/>
          <p:cNvPicPr preferRelativeResize="0"/>
          <p:nvPr/>
        </p:nvPicPr>
        <p:blipFill rotWithShape="1">
          <a:blip r:embed="rId5">
            <a:alphaModFix/>
          </a:blip>
          <a:srcRect b="0" l="0" r="0" t="0"/>
          <a:stretch/>
        </p:blipFill>
        <p:spPr>
          <a:xfrm>
            <a:off x="6464095" y="3024177"/>
            <a:ext cx="1614737" cy="580504"/>
          </a:xfrm>
          <a:prstGeom prst="rect">
            <a:avLst/>
          </a:prstGeom>
          <a:noFill/>
          <a:ln>
            <a:noFill/>
          </a:ln>
        </p:spPr>
      </p:pic>
      <p:sp>
        <p:nvSpPr>
          <p:cNvPr id="283" name="Google Shape;283;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90" name="Google Shape;290;p22"/>
          <p:cNvSpPr txBox="1"/>
          <p:nvPr>
            <p:ph idx="1" type="body"/>
          </p:nvPr>
        </p:nvSpPr>
        <p:spPr>
          <a:xfrm>
            <a:off x="457200" y="1600200"/>
            <a:ext cx="8229600" cy="4924425"/>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En Argentina:</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En noviembre de 2010 se aprobó en Argentina la </a:t>
            </a:r>
            <a:r>
              <a:rPr b="1" lang="es-AR">
                <a:latin typeface="Roboto"/>
                <a:ea typeface="Roboto"/>
                <a:cs typeface="Roboto"/>
                <a:sym typeface="Roboto"/>
              </a:rPr>
              <a:t>Ley 26.653</a:t>
            </a:r>
            <a:r>
              <a:rPr lang="es-AR">
                <a:latin typeface="Roboto"/>
                <a:ea typeface="Roboto"/>
                <a:cs typeface="Roboto"/>
                <a:sym typeface="Roboto"/>
              </a:rPr>
              <a:t> de accesibilidad de la información en las páginas web</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Es una de las primeras legislaciones sobre accesibilidad web que se promulgan en Sudamérica.</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b="1" lang="es-AR">
                <a:latin typeface="Roboto"/>
                <a:ea typeface="Roboto"/>
                <a:cs typeface="Roboto"/>
                <a:sym typeface="Roboto"/>
              </a:rPr>
              <a:t>La Ley garantiza y amplía el acceso a la información pública a las personas con discapacidad.</a:t>
            </a:r>
            <a:r>
              <a:rPr lang="es-AR">
                <a:latin typeface="Roboto"/>
                <a:ea typeface="Roboto"/>
                <a:cs typeface="Roboto"/>
                <a:sym typeface="Roboto"/>
              </a:rPr>
              <a:t> Mediante esta ley, el Estado Nacional deberá respetar en los diseños de sus páginas Web las normas y requisitos sobre accesibilidad de la información que faciliten el acceso a sus contenidos para todas las personas con discapacidad, con el objeto de garantizarles la igualdad real de oportunidades y trato, evitando así todo tipo de discriminación.</a:t>
            </a:r>
            <a:endParaRPr>
              <a:latin typeface="Roboto"/>
              <a:ea typeface="Roboto"/>
              <a:cs typeface="Roboto"/>
              <a:sym typeface="Roboto"/>
            </a:endParaRPr>
          </a:p>
        </p:txBody>
      </p:sp>
      <p:sp>
        <p:nvSpPr>
          <p:cNvPr id="291" name="Google Shape;291;p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f5946f8526_0_2"/>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298" name="Google Shape;298;gf5946f8526_0_2"/>
          <p:cNvSpPr txBox="1"/>
          <p:nvPr>
            <p:ph idx="1" type="body"/>
          </p:nvPr>
        </p:nvSpPr>
        <p:spPr>
          <a:xfrm>
            <a:off x="457200" y="1600200"/>
            <a:ext cx="8229600" cy="4924500"/>
          </a:xfrm>
          <a:prstGeom prst="rect">
            <a:avLst/>
          </a:prstGeom>
          <a:noFill/>
          <a:ln>
            <a:noFill/>
          </a:ln>
        </p:spPr>
        <p:txBody>
          <a:bodyPr anchorCtr="0" anchor="t" bIns="45700" lIns="91425" spcFirstLastPara="1" rIns="91425" wrap="square" tIns="45700">
            <a:noAutofit/>
          </a:bodyPr>
          <a:lstStyle/>
          <a:p>
            <a:pPr indent="-323850" lvl="0" marL="342900" rtl="0" algn="just">
              <a:lnSpc>
                <a:spcPct val="90000"/>
              </a:lnSpc>
              <a:spcBef>
                <a:spcPts val="0"/>
              </a:spcBef>
              <a:spcAft>
                <a:spcPts val="0"/>
              </a:spcAft>
              <a:buClr>
                <a:schemeClr val="dk1"/>
              </a:buClr>
              <a:buSzPts val="1700"/>
              <a:buFont typeface="Roboto"/>
              <a:buChar char="•"/>
            </a:pPr>
            <a:r>
              <a:rPr lang="es-AR" sz="1700">
                <a:latin typeface="Roboto"/>
                <a:ea typeface="Roboto"/>
                <a:cs typeface="Roboto"/>
                <a:sym typeface="Roboto"/>
              </a:rPr>
              <a:t>En Argentina:</a:t>
            </a:r>
            <a:endParaRPr sz="1700">
              <a:latin typeface="Roboto"/>
              <a:ea typeface="Roboto"/>
              <a:cs typeface="Roboto"/>
              <a:sym typeface="Roboto"/>
            </a:endParaRPr>
          </a:p>
          <a:p>
            <a:pPr indent="-266700" lvl="1" marL="742950" rtl="0" algn="just">
              <a:spcBef>
                <a:spcPts val="400"/>
              </a:spcBef>
              <a:spcAft>
                <a:spcPts val="0"/>
              </a:spcAft>
              <a:buClr>
                <a:schemeClr val="dk1"/>
              </a:buClr>
              <a:buSzPts val="1700"/>
              <a:buFont typeface="Roboto"/>
              <a:buChar char="–"/>
            </a:pPr>
            <a:r>
              <a:rPr lang="es-AR" sz="1700">
                <a:latin typeface="Roboto"/>
                <a:ea typeface="Roboto"/>
                <a:cs typeface="Roboto"/>
                <a:sym typeface="Roboto"/>
              </a:rPr>
              <a:t>La Disposición ONTI 06/2019 de setiembre de 2019, establece entre los puntos más importantes: </a:t>
            </a:r>
            <a:endParaRPr sz="1700">
              <a:latin typeface="Roboto"/>
              <a:ea typeface="Roboto"/>
              <a:cs typeface="Roboto"/>
              <a:sym typeface="Roboto"/>
            </a:endParaRPr>
          </a:p>
          <a:p>
            <a:pPr indent="-209550" lvl="2" marL="1143000" rtl="0" algn="just">
              <a:spcBef>
                <a:spcPts val="400"/>
              </a:spcBef>
              <a:spcAft>
                <a:spcPts val="0"/>
              </a:spcAft>
              <a:buClr>
                <a:schemeClr val="dk1"/>
              </a:buClr>
              <a:buSzPts val="1700"/>
              <a:buFont typeface="Roboto"/>
              <a:buChar char="•"/>
            </a:pPr>
            <a:r>
              <a:rPr i="1" lang="es-AR" sz="1700">
                <a:latin typeface="Roboto"/>
                <a:ea typeface="Roboto"/>
                <a:cs typeface="Roboto"/>
                <a:sym typeface="Roboto"/>
              </a:rPr>
              <a:t>“</a:t>
            </a:r>
            <a:r>
              <a:rPr i="1" lang="es-AR" sz="1700">
                <a:latin typeface="Roboto"/>
                <a:ea typeface="Roboto"/>
                <a:cs typeface="Roboto"/>
                <a:sym typeface="Roboto"/>
              </a:rPr>
              <a:t>ARTÍCULO</a:t>
            </a:r>
            <a:r>
              <a:rPr i="1" lang="es-AR" sz="1700">
                <a:latin typeface="Roboto"/>
                <a:ea typeface="Roboto"/>
                <a:cs typeface="Roboto"/>
                <a:sym typeface="Roboto"/>
              </a:rPr>
              <a:t> 1 — Apruébanse las </a:t>
            </a:r>
            <a:r>
              <a:rPr b="1" i="1" lang="es-AR" sz="1700">
                <a:latin typeface="Roboto"/>
                <a:ea typeface="Roboto"/>
                <a:cs typeface="Roboto"/>
                <a:sym typeface="Roboto"/>
              </a:rPr>
              <a:t>“Pautas de Accesibilidad de Contenido Web 2.0”</a:t>
            </a:r>
            <a:r>
              <a:rPr i="1" lang="es-AR" sz="1700">
                <a:latin typeface="Roboto"/>
                <a:ea typeface="Roboto"/>
                <a:cs typeface="Roboto"/>
                <a:sym typeface="Roboto"/>
              </a:rPr>
              <a:t> que como ANEXO I forma parte integrante de la presente Disposición.</a:t>
            </a:r>
            <a:endParaRPr sz="1700">
              <a:latin typeface="Roboto"/>
              <a:ea typeface="Roboto"/>
              <a:cs typeface="Roboto"/>
              <a:sym typeface="Roboto"/>
            </a:endParaRPr>
          </a:p>
          <a:p>
            <a:pPr indent="-209550" lvl="2" marL="1143000" rtl="0" algn="just">
              <a:spcBef>
                <a:spcPts val="400"/>
              </a:spcBef>
              <a:spcAft>
                <a:spcPts val="0"/>
              </a:spcAft>
              <a:buClr>
                <a:schemeClr val="dk1"/>
              </a:buClr>
              <a:buSzPts val="1700"/>
              <a:buFont typeface="Roboto"/>
              <a:buChar char="•"/>
            </a:pPr>
            <a:r>
              <a:rPr i="1" lang="es-AR" sz="1700">
                <a:latin typeface="Roboto"/>
                <a:ea typeface="Roboto"/>
                <a:cs typeface="Roboto"/>
                <a:sym typeface="Roboto"/>
              </a:rPr>
              <a:t>ARTÍCULO 2 — Apruébanse los </a:t>
            </a:r>
            <a:r>
              <a:rPr b="1" i="1" lang="es-AR" sz="1700">
                <a:latin typeface="Roboto"/>
                <a:ea typeface="Roboto"/>
                <a:cs typeface="Roboto"/>
                <a:sym typeface="Roboto"/>
              </a:rPr>
              <a:t>“Criterios de Conformidad”</a:t>
            </a:r>
            <a:r>
              <a:rPr i="1" lang="es-AR" sz="1700">
                <a:latin typeface="Roboto"/>
                <a:ea typeface="Roboto"/>
                <a:cs typeface="Roboto"/>
                <a:sym typeface="Roboto"/>
              </a:rPr>
              <a:t> que como Anexo II forma parte integrante de la presente Disposición.</a:t>
            </a:r>
            <a:endParaRPr i="1" sz="1700">
              <a:latin typeface="Roboto"/>
              <a:ea typeface="Roboto"/>
              <a:cs typeface="Roboto"/>
              <a:sym typeface="Roboto"/>
            </a:endParaRPr>
          </a:p>
          <a:p>
            <a:pPr indent="-209550" lvl="2" marL="1143000" rtl="0" algn="just">
              <a:spcBef>
                <a:spcPts val="400"/>
              </a:spcBef>
              <a:spcAft>
                <a:spcPts val="0"/>
              </a:spcAft>
              <a:buSzPts val="1700"/>
              <a:buFont typeface="Roboto"/>
              <a:buChar char="•"/>
            </a:pPr>
            <a:r>
              <a:rPr i="1" lang="es-AR" sz="1700">
                <a:latin typeface="Roboto"/>
                <a:ea typeface="Roboto"/>
                <a:cs typeface="Roboto"/>
                <a:sym typeface="Roboto"/>
              </a:rPr>
              <a:t>ARTÍCULO</a:t>
            </a:r>
            <a:r>
              <a:rPr i="1" lang="es-AR" sz="1700">
                <a:latin typeface="Roboto"/>
                <a:ea typeface="Roboto"/>
                <a:cs typeface="Roboto"/>
                <a:sym typeface="Roboto"/>
              </a:rPr>
              <a:t> 3 — Las “Pautas de Accesibilidad de Contenido Web 2.0” y los “Criterios de Conformidad”, se </a:t>
            </a:r>
            <a:r>
              <a:rPr i="1" lang="es-AR" sz="1700">
                <a:latin typeface="Roboto"/>
                <a:ea typeface="Roboto"/>
                <a:cs typeface="Roboto"/>
                <a:sym typeface="Roboto"/>
              </a:rPr>
              <a:t>encontrarán</a:t>
            </a:r>
            <a:r>
              <a:rPr i="1" lang="es-AR" sz="1700">
                <a:latin typeface="Roboto"/>
                <a:ea typeface="Roboto"/>
                <a:cs typeface="Roboto"/>
                <a:sym typeface="Roboto"/>
              </a:rPr>
              <a:t> además disponibles en el sitio web de la ONTI.</a:t>
            </a:r>
            <a:endParaRPr i="1" sz="1700">
              <a:latin typeface="Roboto"/>
              <a:ea typeface="Roboto"/>
              <a:cs typeface="Roboto"/>
              <a:sym typeface="Roboto"/>
            </a:endParaRPr>
          </a:p>
          <a:p>
            <a:pPr indent="-209550" lvl="2" marL="1143000" rtl="0" algn="just">
              <a:spcBef>
                <a:spcPts val="400"/>
              </a:spcBef>
              <a:spcAft>
                <a:spcPts val="0"/>
              </a:spcAft>
              <a:buClr>
                <a:schemeClr val="dk1"/>
              </a:buClr>
              <a:buSzPts val="1700"/>
              <a:buFont typeface="Roboto"/>
              <a:buChar char="•"/>
            </a:pPr>
            <a:r>
              <a:rPr i="1" lang="es-AR" sz="1700">
                <a:latin typeface="Roboto"/>
                <a:ea typeface="Roboto"/>
                <a:cs typeface="Roboto"/>
                <a:sym typeface="Roboto"/>
              </a:rPr>
              <a:t>ARTÍCULO</a:t>
            </a:r>
            <a:r>
              <a:rPr i="1" lang="es-AR" sz="1700">
                <a:latin typeface="Roboto"/>
                <a:ea typeface="Roboto"/>
                <a:cs typeface="Roboto"/>
                <a:sym typeface="Roboto"/>
              </a:rPr>
              <a:t> 4 —</a:t>
            </a:r>
            <a:r>
              <a:rPr i="1" lang="es-AR" sz="1700">
                <a:latin typeface="Roboto"/>
                <a:ea typeface="Roboto"/>
                <a:cs typeface="Roboto"/>
                <a:sym typeface="Roboto"/>
              </a:rPr>
              <a:t> Establécese que el nivel mínimo de conformidad a ser cumplimentado por las organizaciones alcanzadas por la Ley N° 26.653 deberá ser de </a:t>
            </a:r>
            <a:r>
              <a:rPr b="1" i="1" lang="es-AR" sz="1700">
                <a:latin typeface="Roboto"/>
                <a:ea typeface="Roboto"/>
                <a:cs typeface="Roboto"/>
                <a:sym typeface="Roboto"/>
              </a:rPr>
              <a:t>veinte (20) criterios para el primer año de vigencia de esta disposición y de treinta (30) criterios para períodos subsiguientes</a:t>
            </a:r>
            <a:r>
              <a:rPr i="1" lang="es-AR" sz="1700">
                <a:latin typeface="Roboto"/>
                <a:ea typeface="Roboto"/>
                <a:cs typeface="Roboto"/>
                <a:sym typeface="Roboto"/>
              </a:rPr>
              <a:t>. A tales efectos se debe considerar como total los treinta y ocho (38) criterios de conformidad referidos en el ANEXO II que integra la presente Disposición.”</a:t>
            </a:r>
            <a:endParaRPr sz="1700">
              <a:latin typeface="Roboto"/>
              <a:ea typeface="Roboto"/>
              <a:cs typeface="Roboto"/>
              <a:sym typeface="Roboto"/>
            </a:endParaRPr>
          </a:p>
        </p:txBody>
      </p:sp>
      <p:sp>
        <p:nvSpPr>
          <p:cNvPr id="299" name="Google Shape;299;gf5946f8526_0_2"/>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f5946f8526_0_10"/>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Pautas y leyes</a:t>
            </a:r>
            <a:endParaRPr>
              <a:latin typeface="Roboto"/>
              <a:ea typeface="Roboto"/>
              <a:cs typeface="Roboto"/>
              <a:sym typeface="Roboto"/>
            </a:endParaRPr>
          </a:p>
        </p:txBody>
      </p:sp>
      <p:sp>
        <p:nvSpPr>
          <p:cNvPr id="306" name="Google Shape;306;gf5946f8526_0_1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graphicFrame>
        <p:nvGraphicFramePr>
          <p:cNvPr id="307" name="Google Shape;307;gf5946f8526_0_10"/>
          <p:cNvGraphicFramePr/>
          <p:nvPr/>
        </p:nvGraphicFramePr>
        <p:xfrm>
          <a:off x="952500" y="2476500"/>
          <a:ext cx="3000000" cy="3000000"/>
        </p:xfrm>
        <a:graphic>
          <a:graphicData uri="http://schemas.openxmlformats.org/drawingml/2006/table">
            <a:tbl>
              <a:tblPr>
                <a:noFill/>
                <a:tableStyleId>{DB27ECA4-8769-483E-A5A6-2A74B6F777BF}</a:tableStyleId>
              </a:tblPr>
              <a:tblGrid>
                <a:gridCol w="2574200"/>
                <a:gridCol w="1477375"/>
                <a:gridCol w="1610350"/>
                <a:gridCol w="1577075"/>
              </a:tblGrid>
              <a:tr h="381000">
                <a:tc>
                  <a:txBody>
                    <a:bodyPr/>
                    <a:lstStyle/>
                    <a:p>
                      <a:pPr indent="0" lvl="0" marL="0" rtl="0" algn="ctr">
                        <a:spcBef>
                          <a:spcPts val="0"/>
                        </a:spcBef>
                        <a:spcAft>
                          <a:spcPts val="0"/>
                        </a:spcAft>
                        <a:buNone/>
                      </a:pPr>
                      <a:r>
                        <a:rPr b="1" lang="es-AR" sz="2000">
                          <a:latin typeface="Roboto"/>
                          <a:ea typeface="Roboto"/>
                          <a:cs typeface="Roboto"/>
                          <a:sym typeface="Roboto"/>
                        </a:rPr>
                        <a:t>PRINCIPIO</a:t>
                      </a:r>
                      <a:endParaRPr b="1"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s-AR" sz="2000">
                          <a:latin typeface="Roboto"/>
                          <a:ea typeface="Roboto"/>
                          <a:cs typeface="Roboto"/>
                          <a:sym typeface="Roboto"/>
                        </a:rPr>
                        <a:t>PAUTA</a:t>
                      </a:r>
                      <a:endParaRPr b="1"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s-AR" sz="2000">
                          <a:latin typeface="Roboto"/>
                          <a:ea typeface="Roboto"/>
                          <a:cs typeface="Roboto"/>
                          <a:sym typeface="Roboto"/>
                        </a:rPr>
                        <a:t>CRITERIO</a:t>
                      </a:r>
                      <a:endParaRPr b="1"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s-AR" sz="2000">
                          <a:latin typeface="Roboto"/>
                          <a:ea typeface="Roboto"/>
                          <a:cs typeface="Roboto"/>
                          <a:sym typeface="Roboto"/>
                        </a:rPr>
                        <a:t>NIVEL</a:t>
                      </a:r>
                      <a:endParaRPr b="1" sz="20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s-AR" sz="2000">
                          <a:latin typeface="Roboto"/>
                          <a:ea typeface="Roboto"/>
                          <a:cs typeface="Roboto"/>
                          <a:sym typeface="Roboto"/>
                        </a:rPr>
                        <a:t>PERCEPTIBLE</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s-AR" sz="2000">
                          <a:latin typeface="Roboto"/>
                          <a:ea typeface="Roboto"/>
                          <a:cs typeface="Roboto"/>
                          <a:sym typeface="Roboto"/>
                        </a:rPr>
                        <a:t>OPERABILIDAD</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s-AR" sz="2000">
                          <a:latin typeface="Roboto"/>
                          <a:ea typeface="Roboto"/>
                          <a:cs typeface="Roboto"/>
                          <a:sym typeface="Roboto"/>
                        </a:rPr>
                        <a:t>COMPRENSIBILIDAD</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s-AR" sz="2000">
                          <a:latin typeface="Roboto"/>
                          <a:ea typeface="Roboto"/>
                          <a:cs typeface="Roboto"/>
                          <a:sym typeface="Roboto"/>
                        </a:rPr>
                        <a:t>ROBUSTEZ</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AR" sz="2000">
                          <a:latin typeface="Roboto"/>
                          <a:ea typeface="Roboto"/>
                          <a:cs typeface="Roboto"/>
                          <a:sym typeface="Roboto"/>
                        </a:rPr>
                        <a:t>...</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314" name="Google Shape;314;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315" name="Google Shape;315;p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22" name="Google Shape;322;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Definición</a:t>
            </a:r>
            <a:endParaRPr>
              <a:latin typeface="Roboto"/>
              <a:ea typeface="Roboto"/>
              <a:cs typeface="Roboto"/>
              <a:sym typeface="Roboto"/>
            </a:endParaRPr>
          </a:p>
          <a:p>
            <a:pPr indent="-215900" lvl="0" marL="3429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Información contenida en una página web o en una aplicación web, incluyendo:</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texto,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imágenes,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formularios,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sonido,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etc.</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p:txBody>
      </p:sp>
      <p:sp>
        <p:nvSpPr>
          <p:cNvPr id="323" name="Google Shape;323;p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30" name="Google Shape;330;p32"/>
          <p:cNvSpPr txBox="1"/>
          <p:nvPr>
            <p:ph idx="1" type="body"/>
          </p:nvPr>
        </p:nvSpPr>
        <p:spPr>
          <a:xfrm>
            <a:off x="430213" y="1916113"/>
            <a:ext cx="8229600" cy="43276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Roboto"/>
              <a:buChar char="•"/>
            </a:pPr>
            <a:r>
              <a:rPr lang="es-AR">
                <a:latin typeface="Roboto"/>
                <a:ea typeface="Roboto"/>
                <a:cs typeface="Roboto"/>
                <a:sym typeface="Roboto"/>
              </a:rPr>
              <a:t>Ejemplo: Subtítulos para el contenido multimedia:</a:t>
            </a:r>
            <a:endParaRPr>
              <a:latin typeface="Roboto"/>
              <a:ea typeface="Roboto"/>
              <a:cs typeface="Roboto"/>
              <a:sym typeface="Roboto"/>
            </a:endParaRPr>
          </a:p>
          <a:p>
            <a:pPr indent="0" lvl="0" marL="0" rtl="0" algn="l">
              <a:lnSpc>
                <a:spcPct val="90000"/>
              </a:lnSpc>
              <a:spcBef>
                <a:spcPts val="400"/>
              </a:spcBef>
              <a:spcAft>
                <a:spcPts val="0"/>
              </a:spcAft>
              <a:buClr>
                <a:schemeClr val="dk1"/>
              </a:buClr>
              <a:buSzPts val="2000"/>
              <a:buFont typeface="Arial"/>
              <a:buNone/>
            </a:pPr>
            <a:r>
              <a:t/>
            </a:r>
            <a:endParaRPr/>
          </a:p>
        </p:txBody>
      </p:sp>
      <p:graphicFrame>
        <p:nvGraphicFramePr>
          <p:cNvPr id="331" name="Google Shape;331;p32"/>
          <p:cNvGraphicFramePr/>
          <p:nvPr/>
        </p:nvGraphicFramePr>
        <p:xfrm>
          <a:off x="477452" y="2319609"/>
          <a:ext cx="3000000" cy="3000000"/>
        </p:xfrm>
        <a:graphic>
          <a:graphicData uri="http://schemas.openxmlformats.org/drawingml/2006/table">
            <a:tbl>
              <a:tblPr bandRow="1" firstRow="1">
                <a:noFill/>
                <a:tableStyleId>{48C4079C-EF73-48F6-8475-FF6FFDEEEADA}</a:tableStyleId>
              </a:tblPr>
              <a:tblGrid>
                <a:gridCol w="4064000"/>
                <a:gridCol w="4064000"/>
              </a:tblGrid>
              <a:tr h="370850">
                <a:tc>
                  <a:txBody>
                    <a:bodyPr/>
                    <a:lstStyle/>
                    <a:p>
                      <a:pPr indent="0" lvl="0" marL="0" marR="0" rtl="0" algn="ctr">
                        <a:spcBef>
                          <a:spcPts val="0"/>
                        </a:spcBef>
                        <a:spcAft>
                          <a:spcPts val="0"/>
                        </a:spcAft>
                        <a:buNone/>
                      </a:pPr>
                      <a:r>
                        <a:rPr lang="es-AR" sz="2000">
                          <a:solidFill>
                            <a:schemeClr val="dk1"/>
                          </a:solidFill>
                        </a:rPr>
                        <a:t>Subtítulos de voz </a:t>
                      </a:r>
                      <a:r>
                        <a:rPr lang="es-AR" sz="2000">
                          <a:solidFill>
                            <a:srgbClr val="FF0000"/>
                          </a:solidFill>
                        </a:rPr>
                        <a:t>No Accesible</a:t>
                      </a:r>
                      <a:endParaRPr>
                        <a:solidFill>
                          <a:srgbClr val="FF0000"/>
                        </a:solidFill>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rPr>
                        <a:t>Subtítulos</a:t>
                      </a:r>
                      <a:r>
                        <a:rPr lang="es-AR" sz="2000">
                          <a:solidFill>
                            <a:schemeClr val="dk1"/>
                          </a:solidFill>
                        </a:rPr>
                        <a:t> </a:t>
                      </a:r>
                      <a:r>
                        <a:rPr lang="es-AR" sz="2000">
                          <a:solidFill>
                            <a:schemeClr val="dk1"/>
                          </a:solidFill>
                        </a:rPr>
                        <a:t>de voz </a:t>
                      </a:r>
                      <a:r>
                        <a:rPr lang="es-AR" sz="2000">
                          <a:solidFill>
                            <a:srgbClr val="00B050"/>
                          </a:solidFill>
                        </a:rPr>
                        <a:t>Accesible</a:t>
                      </a:r>
                      <a:endParaRPr sz="2000">
                        <a:solidFill>
                          <a:srgbClr val="00B050"/>
                        </a:solidFill>
                      </a:endParaRPr>
                    </a:p>
                  </a:txBody>
                  <a:tcPr marT="45725" marB="45725" marR="91450" marL="91450"/>
                </a:tc>
              </a:tr>
              <a:tr h="370850">
                <a:tc>
                  <a:txBody>
                    <a:bodyPr/>
                    <a:lstStyle/>
                    <a:p>
                      <a:pPr indent="0" lvl="0" marL="0" marR="0" rtl="0" algn="l">
                        <a:spcBef>
                          <a:spcPts val="0"/>
                        </a:spcBef>
                        <a:spcAft>
                          <a:spcPts val="0"/>
                        </a:spcAft>
                        <a:buNone/>
                      </a:pPr>
                      <a:r>
                        <a:rPr b="1" lang="es-AR" sz="2000"/>
                        <a:t>Obi-Wan no te dijo lo que le pasó a tu padre.</a:t>
                      </a:r>
                      <a:endParaRPr/>
                    </a:p>
                    <a:p>
                      <a:pPr indent="0" lvl="0" marL="0" marR="0" rtl="0" algn="l">
                        <a:spcBef>
                          <a:spcPts val="0"/>
                        </a:spcBef>
                        <a:spcAft>
                          <a:spcPts val="0"/>
                        </a:spcAft>
                        <a:buNone/>
                      </a:pPr>
                      <a:r>
                        <a:t/>
                      </a:r>
                      <a:endParaRPr b="1" sz="2000"/>
                    </a:p>
                    <a:p>
                      <a:pPr indent="0" lvl="0" marL="0" marR="0" rtl="0" algn="l">
                        <a:spcBef>
                          <a:spcPts val="0"/>
                        </a:spcBef>
                        <a:spcAft>
                          <a:spcPts val="0"/>
                        </a:spcAft>
                        <a:buNone/>
                      </a:pPr>
                      <a:r>
                        <a:rPr b="1" lang="es-AR" sz="2000"/>
                        <a:t>¡</a:t>
                      </a:r>
                      <a:r>
                        <a:rPr b="1" lang="es-AR" sz="2000"/>
                        <a:t>Me dijo lo suficiente! </a:t>
                      </a:r>
                      <a:r>
                        <a:rPr b="1" lang="es-AR" sz="2000"/>
                        <a:t>¡</a:t>
                      </a:r>
                      <a:r>
                        <a:rPr b="1" lang="es-AR" sz="2000"/>
                        <a:t>Dijo que tú le mataste!</a:t>
                      </a:r>
                      <a:endParaRPr/>
                    </a:p>
                    <a:p>
                      <a:pPr indent="0" lvl="0" marL="0" marR="0" rtl="0" algn="l">
                        <a:spcBef>
                          <a:spcPts val="0"/>
                        </a:spcBef>
                        <a:spcAft>
                          <a:spcPts val="0"/>
                        </a:spcAft>
                        <a:buNone/>
                      </a:pPr>
                      <a:r>
                        <a:t/>
                      </a:r>
                      <a:endParaRPr b="1" sz="2000"/>
                    </a:p>
                    <a:p>
                      <a:pPr indent="0" lvl="0" marL="0" marR="0" rtl="0" algn="l">
                        <a:spcBef>
                          <a:spcPts val="0"/>
                        </a:spcBef>
                        <a:spcAft>
                          <a:spcPts val="0"/>
                        </a:spcAft>
                        <a:buNone/>
                      </a:pPr>
                      <a:r>
                        <a:rPr b="1" lang="es-AR" sz="2000"/>
                        <a:t>No.</a:t>
                      </a:r>
                      <a:r>
                        <a:rPr b="1" lang="es-AR" sz="2000"/>
                        <a:t> Yo soy tu padre.</a:t>
                      </a:r>
                      <a:endParaRPr b="1" sz="2000"/>
                    </a:p>
                  </a:txBody>
                  <a:tcPr marT="45725" marB="45725" marR="91450" marL="91450"/>
                </a:tc>
                <a:tc>
                  <a:txBody>
                    <a:bodyPr/>
                    <a:lstStyle/>
                    <a:p>
                      <a:pPr indent="0" lvl="0" marL="0" marR="0" rtl="0" algn="l">
                        <a:spcBef>
                          <a:spcPts val="0"/>
                        </a:spcBef>
                        <a:spcAft>
                          <a:spcPts val="0"/>
                        </a:spcAft>
                        <a:buNone/>
                      </a:pPr>
                      <a:r>
                        <a:rPr b="1" lang="es-AR" sz="2000">
                          <a:solidFill>
                            <a:srgbClr val="FF0000"/>
                          </a:solidFill>
                        </a:rPr>
                        <a:t>[♫ Música ceremoniosa]</a:t>
                      </a:r>
                      <a:endParaRPr/>
                    </a:p>
                    <a:p>
                      <a:pPr indent="0" lvl="0" marL="0" marR="0" rtl="0" algn="l">
                        <a:spcBef>
                          <a:spcPts val="0"/>
                        </a:spcBef>
                        <a:spcAft>
                          <a:spcPts val="0"/>
                        </a:spcAft>
                        <a:buNone/>
                      </a:pPr>
                      <a:r>
                        <a:t/>
                      </a:r>
                      <a:endParaRPr b="1" sz="2000">
                        <a:solidFill>
                          <a:srgbClr val="FF0000"/>
                        </a:solidFill>
                      </a:endParaRPr>
                    </a:p>
                    <a:p>
                      <a:pPr indent="0" lvl="0" marL="0" marR="0" rtl="0" algn="l">
                        <a:spcBef>
                          <a:spcPts val="0"/>
                        </a:spcBef>
                        <a:spcAft>
                          <a:spcPts val="0"/>
                        </a:spcAft>
                        <a:buNone/>
                      </a:pPr>
                      <a:r>
                        <a:rPr b="1" lang="es-AR" sz="2000">
                          <a:solidFill>
                            <a:srgbClr val="00B050"/>
                          </a:solidFill>
                        </a:rPr>
                        <a:t>Obi-Wan no te dijo lo que le pasó a tu padre.</a:t>
                      </a:r>
                      <a:endParaRPr/>
                    </a:p>
                    <a:p>
                      <a:pPr indent="0" lvl="0" marL="0" marR="0" rtl="0" algn="l">
                        <a:spcBef>
                          <a:spcPts val="0"/>
                        </a:spcBef>
                        <a:spcAft>
                          <a:spcPts val="0"/>
                        </a:spcAft>
                        <a:buNone/>
                      </a:pPr>
                      <a:r>
                        <a:t/>
                      </a:r>
                      <a:endParaRPr b="1" sz="2000">
                        <a:solidFill>
                          <a:srgbClr val="00B050"/>
                        </a:solidFill>
                      </a:endParaRPr>
                    </a:p>
                    <a:p>
                      <a:pPr indent="0" lvl="0" marL="0" marR="0" rtl="0" algn="l">
                        <a:spcBef>
                          <a:spcPts val="0"/>
                        </a:spcBef>
                        <a:spcAft>
                          <a:spcPts val="0"/>
                        </a:spcAft>
                        <a:buNone/>
                      </a:pPr>
                      <a:r>
                        <a:rPr b="1" lang="es-AR" sz="2000">
                          <a:solidFill>
                            <a:schemeClr val="dk1"/>
                          </a:solidFill>
                        </a:rPr>
                        <a:t>[Silbido del viento]</a:t>
                      </a:r>
                      <a:endParaRPr/>
                    </a:p>
                    <a:p>
                      <a:pPr indent="0" lvl="0" marL="0" marR="0" rtl="0" algn="l">
                        <a:spcBef>
                          <a:spcPts val="0"/>
                        </a:spcBef>
                        <a:spcAft>
                          <a:spcPts val="0"/>
                        </a:spcAft>
                        <a:buNone/>
                      </a:pPr>
                      <a:r>
                        <a:t/>
                      </a:r>
                      <a:endParaRPr b="1" sz="2000">
                        <a:solidFill>
                          <a:schemeClr val="dk1"/>
                        </a:solidFill>
                      </a:endParaRPr>
                    </a:p>
                    <a:p>
                      <a:pPr indent="0" lvl="0" marL="0" marR="0" rtl="0" algn="l">
                        <a:spcBef>
                          <a:spcPts val="0"/>
                        </a:spcBef>
                        <a:spcAft>
                          <a:spcPts val="0"/>
                        </a:spcAft>
                        <a:buNone/>
                      </a:pPr>
                      <a:r>
                        <a:rPr b="1" lang="es-AR" sz="2000">
                          <a:solidFill>
                            <a:srgbClr val="0070C0"/>
                          </a:solidFill>
                        </a:rPr>
                        <a:t>¡</a:t>
                      </a:r>
                      <a:r>
                        <a:rPr b="1" lang="es-AR" sz="2000">
                          <a:solidFill>
                            <a:srgbClr val="0070C0"/>
                          </a:solidFill>
                        </a:rPr>
                        <a:t>Me dijo lo suficiente! </a:t>
                      </a:r>
                      <a:r>
                        <a:rPr b="1" lang="es-AR" sz="2000">
                          <a:solidFill>
                            <a:srgbClr val="0070C0"/>
                          </a:solidFill>
                        </a:rPr>
                        <a:t>¡</a:t>
                      </a:r>
                      <a:r>
                        <a:rPr b="1" lang="es-AR" sz="2000">
                          <a:solidFill>
                            <a:srgbClr val="0070C0"/>
                          </a:solidFill>
                        </a:rPr>
                        <a:t>Dijo que tú le mataste!</a:t>
                      </a:r>
                      <a:endParaRPr/>
                    </a:p>
                    <a:p>
                      <a:pPr indent="0" lvl="0" marL="0" marR="0" rtl="0" algn="l">
                        <a:spcBef>
                          <a:spcPts val="0"/>
                        </a:spcBef>
                        <a:spcAft>
                          <a:spcPts val="0"/>
                        </a:spcAft>
                        <a:buNone/>
                      </a:pPr>
                      <a:r>
                        <a:t/>
                      </a:r>
                      <a:endParaRPr b="1" sz="2000">
                        <a:solidFill>
                          <a:srgbClr val="0070C0"/>
                        </a:solidFill>
                      </a:endParaRPr>
                    </a:p>
                    <a:p>
                      <a:pPr indent="0" lvl="0" marL="0" marR="0" rtl="0" algn="l">
                        <a:spcBef>
                          <a:spcPts val="0"/>
                        </a:spcBef>
                        <a:spcAft>
                          <a:spcPts val="0"/>
                        </a:spcAft>
                        <a:buNone/>
                      </a:pPr>
                      <a:r>
                        <a:rPr b="1" lang="es-AR" sz="2000">
                          <a:solidFill>
                            <a:srgbClr val="00B050"/>
                          </a:solidFill>
                        </a:rPr>
                        <a:t>No.</a:t>
                      </a:r>
                      <a:r>
                        <a:rPr b="1" lang="es-AR" sz="2000">
                          <a:solidFill>
                            <a:srgbClr val="00B050"/>
                          </a:solidFill>
                        </a:rPr>
                        <a:t> Yo soy tu padre.</a:t>
                      </a:r>
                      <a:endParaRPr sz="2000"/>
                    </a:p>
                  </a:txBody>
                  <a:tcPr marT="45725" marB="45725" marR="91450" marL="91450"/>
                </a:tc>
              </a:tr>
            </a:tbl>
          </a:graphicData>
        </a:graphic>
      </p:graphicFrame>
      <p:sp>
        <p:nvSpPr>
          <p:cNvPr id="332" name="Google Shape;332;p32"/>
          <p:cNvSpPr/>
          <p:nvPr/>
        </p:nvSpPr>
        <p:spPr>
          <a:xfrm>
            <a:off x="1763688" y="5085184"/>
            <a:ext cx="2249347" cy="1152128"/>
          </a:xfrm>
          <a:prstGeom prst="wedgeRoundRectCallout">
            <a:avLst>
              <a:gd fmla="val 77450" name="adj1"/>
              <a:gd fmla="val -177887" name="adj2"/>
              <a:gd fmla="val 16667" name="adj3"/>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AR" sz="2000" u="none" cap="none" strike="noStrike">
                <a:solidFill>
                  <a:schemeClr val="dk1"/>
                </a:solidFill>
                <a:latin typeface="Arial"/>
                <a:ea typeface="Arial"/>
                <a:cs typeface="Arial"/>
                <a:sym typeface="Arial"/>
              </a:rPr>
              <a:t>Código de color:</a:t>
            </a:r>
            <a:endParaRPr/>
          </a:p>
          <a:p>
            <a:pPr indent="0" lvl="0" marL="0" marR="0" rtl="0" algn="l">
              <a:spcBef>
                <a:spcPts val="0"/>
              </a:spcBef>
              <a:spcAft>
                <a:spcPts val="0"/>
              </a:spcAft>
              <a:buNone/>
            </a:pPr>
            <a:r>
              <a:rPr b="1" lang="es-AR" sz="2000">
                <a:solidFill>
                  <a:srgbClr val="00B050"/>
                </a:solidFill>
                <a:latin typeface="Arial"/>
                <a:ea typeface="Arial"/>
                <a:cs typeface="Arial"/>
                <a:sym typeface="Arial"/>
              </a:rPr>
              <a:t>Darth Vader</a:t>
            </a:r>
            <a:endParaRPr b="1" sz="2000">
              <a:solidFill>
                <a:srgbClr val="00B050"/>
              </a:solidFill>
              <a:latin typeface="Arial"/>
              <a:ea typeface="Arial"/>
              <a:cs typeface="Arial"/>
              <a:sym typeface="Arial"/>
            </a:endParaRPr>
          </a:p>
          <a:p>
            <a:pPr indent="0" lvl="0" marL="0" marR="0" rtl="0" algn="l">
              <a:spcBef>
                <a:spcPts val="0"/>
              </a:spcBef>
              <a:spcAft>
                <a:spcPts val="0"/>
              </a:spcAft>
              <a:buNone/>
            </a:pPr>
            <a:r>
              <a:rPr b="1" lang="es-AR" sz="2000">
                <a:solidFill>
                  <a:srgbClr val="0070C0"/>
                </a:solidFill>
                <a:latin typeface="Arial"/>
                <a:ea typeface="Arial"/>
                <a:cs typeface="Arial"/>
                <a:sym typeface="Arial"/>
              </a:rPr>
              <a:t>Luke Skywalker</a:t>
            </a:r>
            <a:endParaRPr b="1" sz="2000">
              <a:solidFill>
                <a:srgbClr val="0070C0"/>
              </a:solidFill>
              <a:latin typeface="Arial"/>
              <a:ea typeface="Arial"/>
              <a:cs typeface="Arial"/>
              <a:sym typeface="Arial"/>
            </a:endParaRPr>
          </a:p>
        </p:txBody>
      </p:sp>
      <p:sp>
        <p:nvSpPr>
          <p:cNvPr id="333" name="Google Shape;333;p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40" name="Google Shape;340;p39"/>
          <p:cNvSpPr txBox="1"/>
          <p:nvPr>
            <p:ph idx="1" type="body"/>
          </p:nvPr>
        </p:nvSpPr>
        <p:spPr>
          <a:xfrm>
            <a:off x="430213" y="1916113"/>
            <a:ext cx="8229600" cy="1224855"/>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000"/>
              <a:buFont typeface="Roboto"/>
              <a:buChar char="•"/>
            </a:pPr>
            <a:r>
              <a:rPr lang="es-AR">
                <a:latin typeface="Roboto"/>
                <a:ea typeface="Roboto"/>
                <a:cs typeface="Roboto"/>
                <a:sym typeface="Roboto"/>
              </a:rPr>
              <a:t>Marcado de idioma</a:t>
            </a:r>
            <a:endParaRPr>
              <a:latin typeface="Roboto"/>
              <a:ea typeface="Roboto"/>
              <a:cs typeface="Roboto"/>
              <a:sym typeface="Roboto"/>
            </a:endParaRPr>
          </a:p>
          <a:p>
            <a:pPr indent="0" lvl="0" marL="0" rtl="0" algn="just">
              <a:lnSpc>
                <a:spcPct val="90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90000"/>
              </a:lnSpc>
              <a:spcBef>
                <a:spcPts val="400"/>
              </a:spcBef>
              <a:spcAft>
                <a:spcPts val="0"/>
              </a:spcAft>
              <a:buClr>
                <a:schemeClr val="dk1"/>
              </a:buClr>
              <a:buSzPts val="2000"/>
              <a:buFont typeface="Roboto"/>
              <a:buChar char="–"/>
            </a:pPr>
            <a:r>
              <a:rPr lang="es-AR">
                <a:latin typeface="Roboto"/>
                <a:ea typeface="Roboto"/>
                <a:cs typeface="Roboto"/>
                <a:sym typeface="Roboto"/>
              </a:rPr>
              <a:t>Ejemplo: Traducir automáticamente el texto de los botones.</a:t>
            </a:r>
            <a:endParaRPr>
              <a:latin typeface="Roboto"/>
              <a:ea typeface="Roboto"/>
              <a:cs typeface="Roboto"/>
              <a:sym typeface="Roboto"/>
            </a:endParaRPr>
          </a:p>
          <a:p>
            <a:pPr indent="0" lvl="2" marL="914400" rtl="0" algn="just">
              <a:lnSpc>
                <a:spcPct val="90000"/>
              </a:lnSpc>
              <a:spcBef>
                <a:spcPts val="400"/>
              </a:spcBef>
              <a:spcAft>
                <a:spcPts val="0"/>
              </a:spcAft>
              <a:buClr>
                <a:schemeClr val="dk1"/>
              </a:buClr>
              <a:buSzPts val="2000"/>
              <a:buFont typeface="Arial"/>
              <a:buNone/>
            </a:pPr>
            <a:r>
              <a:t/>
            </a:r>
            <a:endParaRPr/>
          </a:p>
          <a:p>
            <a:pPr indent="0" lvl="0" marL="114300" rtl="0" algn="l">
              <a:lnSpc>
                <a:spcPct val="90000"/>
              </a:lnSpc>
              <a:spcBef>
                <a:spcPts val="400"/>
              </a:spcBef>
              <a:spcAft>
                <a:spcPts val="0"/>
              </a:spcAft>
              <a:buClr>
                <a:schemeClr val="dk1"/>
              </a:buClr>
              <a:buSzPts val="2000"/>
              <a:buFont typeface="Arial"/>
              <a:buNone/>
            </a:pPr>
            <a:r>
              <a:t/>
            </a:r>
            <a:endParaRPr/>
          </a:p>
          <a:p>
            <a:pPr indent="-215900" lvl="0" marL="342900" rtl="0" algn="l">
              <a:lnSpc>
                <a:spcPct val="90000"/>
              </a:lnSpc>
              <a:spcBef>
                <a:spcPts val="400"/>
              </a:spcBef>
              <a:spcAft>
                <a:spcPts val="0"/>
              </a:spcAft>
              <a:buClr>
                <a:schemeClr val="dk1"/>
              </a:buClr>
              <a:buSzPts val="2000"/>
              <a:buFont typeface="Arial"/>
              <a:buNone/>
            </a:pPr>
            <a:r>
              <a:t/>
            </a:r>
            <a:endParaRPr/>
          </a:p>
        </p:txBody>
      </p:sp>
      <p:sp>
        <p:nvSpPr>
          <p:cNvPr id="341" name="Google Shape;341;p39"/>
          <p:cNvSpPr/>
          <p:nvPr/>
        </p:nvSpPr>
        <p:spPr>
          <a:xfrm>
            <a:off x="3059832" y="3662228"/>
            <a:ext cx="1290918" cy="466165"/>
          </a:xfrm>
          <a:prstGeom prst="bevel">
            <a:avLst>
              <a:gd fmla="val 12500" name="adj"/>
            </a:avLst>
          </a:prstGeom>
          <a:solidFill>
            <a:schemeClr val="accent2"/>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AR" sz="2000">
                <a:solidFill>
                  <a:schemeClr val="lt1"/>
                </a:solidFill>
                <a:latin typeface="Arial"/>
                <a:ea typeface="Arial"/>
                <a:cs typeface="Arial"/>
                <a:sym typeface="Arial"/>
              </a:rPr>
              <a:t>Help</a:t>
            </a:r>
            <a:endParaRPr/>
          </a:p>
        </p:txBody>
      </p:sp>
      <p:sp>
        <p:nvSpPr>
          <p:cNvPr id="342" name="Google Shape;342;p39"/>
          <p:cNvSpPr/>
          <p:nvPr/>
        </p:nvSpPr>
        <p:spPr>
          <a:xfrm>
            <a:off x="4870703" y="3680158"/>
            <a:ext cx="1290918" cy="466165"/>
          </a:xfrm>
          <a:prstGeom prst="bevel">
            <a:avLst>
              <a:gd fmla="val 12500" name="adj"/>
            </a:avLst>
          </a:prstGeom>
          <a:solidFill>
            <a:schemeClr val="accent2"/>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AR" sz="2000">
                <a:solidFill>
                  <a:schemeClr val="lt1"/>
                </a:solidFill>
                <a:latin typeface="Arial"/>
                <a:ea typeface="Arial"/>
                <a:cs typeface="Arial"/>
                <a:sym typeface="Arial"/>
              </a:rPr>
              <a:t>Ayuda</a:t>
            </a:r>
            <a:endParaRPr/>
          </a:p>
        </p:txBody>
      </p:sp>
      <p:sp>
        <p:nvSpPr>
          <p:cNvPr id="343" name="Google Shape;343;p39"/>
          <p:cNvSpPr txBox="1"/>
          <p:nvPr/>
        </p:nvSpPr>
        <p:spPr>
          <a:xfrm>
            <a:off x="2915816" y="4841865"/>
            <a:ext cx="16059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Sin marcar el idioma del documento</a:t>
            </a:r>
            <a:endParaRPr>
              <a:latin typeface="Roboto"/>
              <a:ea typeface="Roboto"/>
              <a:cs typeface="Roboto"/>
              <a:sym typeface="Roboto"/>
            </a:endParaRPr>
          </a:p>
        </p:txBody>
      </p:sp>
      <p:sp>
        <p:nvSpPr>
          <p:cNvPr id="344" name="Google Shape;344;p39"/>
          <p:cNvSpPr/>
          <p:nvPr/>
        </p:nvSpPr>
        <p:spPr>
          <a:xfrm>
            <a:off x="4476255" y="3841523"/>
            <a:ext cx="277906" cy="143435"/>
          </a:xfrm>
          <a:prstGeom prst="right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39"/>
          <p:cNvSpPr txBox="1"/>
          <p:nvPr/>
        </p:nvSpPr>
        <p:spPr>
          <a:xfrm>
            <a:off x="4843850" y="4773851"/>
            <a:ext cx="21045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&lt;html lang=“es”&gt;</a:t>
            </a:r>
            <a:endParaRPr>
              <a:latin typeface="Roboto"/>
              <a:ea typeface="Roboto"/>
              <a:cs typeface="Roboto"/>
              <a:sym typeface="Roboto"/>
            </a:endParaRPr>
          </a:p>
        </p:txBody>
      </p:sp>
      <p:sp>
        <p:nvSpPr>
          <p:cNvPr id="346" name="Google Shape;346;p39"/>
          <p:cNvSpPr/>
          <p:nvPr/>
        </p:nvSpPr>
        <p:spPr>
          <a:xfrm>
            <a:off x="3678397" y="4235969"/>
            <a:ext cx="71717" cy="546847"/>
          </a:xfrm>
          <a:prstGeom prst="up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39"/>
          <p:cNvSpPr/>
          <p:nvPr/>
        </p:nvSpPr>
        <p:spPr>
          <a:xfrm>
            <a:off x="5534147" y="4253894"/>
            <a:ext cx="71717" cy="546847"/>
          </a:xfrm>
          <a:prstGeom prst="up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55" name="Google Shape;355;p42"/>
          <p:cNvSpPr txBox="1"/>
          <p:nvPr>
            <p:ph idx="1" type="body"/>
          </p:nvPr>
        </p:nvSpPr>
        <p:spPr>
          <a:xfrm>
            <a:off x="430213" y="1916113"/>
            <a:ext cx="8229600" cy="1440879"/>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Tablas</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¿Cómo se leen las tablas?</a:t>
            </a:r>
            <a:endParaRPr i="1">
              <a:latin typeface="Roboto"/>
              <a:ea typeface="Roboto"/>
              <a:cs typeface="Roboto"/>
              <a:sym typeface="Roboto"/>
            </a:endParaRPr>
          </a:p>
          <a:p>
            <a:pPr indent="-285750" lvl="1" marL="742950" rtl="0" algn="ctr">
              <a:lnSpc>
                <a:spcPct val="115000"/>
              </a:lnSpc>
              <a:spcBef>
                <a:spcPts val="400"/>
              </a:spcBef>
              <a:spcAft>
                <a:spcPts val="0"/>
              </a:spcAft>
              <a:buClr>
                <a:schemeClr val="dk1"/>
              </a:buClr>
              <a:buSzPts val="2000"/>
              <a:buFont typeface="Arial"/>
              <a:buNone/>
            </a:pPr>
            <a:r>
              <a:rPr i="1" lang="es-AR">
                <a:latin typeface="Roboto"/>
                <a:ea typeface="Roboto"/>
                <a:cs typeface="Roboto"/>
                <a:sym typeface="Roboto"/>
              </a:rPr>
              <a:t>Visitantes de ejemplo.com por países</a:t>
            </a:r>
            <a:endParaRPr>
              <a:latin typeface="Roboto"/>
              <a:ea typeface="Roboto"/>
              <a:cs typeface="Roboto"/>
              <a:sym typeface="Roboto"/>
            </a:endParaRPr>
          </a:p>
          <a:p>
            <a:pPr indent="-228600" lvl="2" marL="1143000" rtl="0" algn="just">
              <a:lnSpc>
                <a:spcPct val="90000"/>
              </a:lnSpc>
              <a:spcBef>
                <a:spcPts val="400"/>
              </a:spcBef>
              <a:spcAft>
                <a:spcPts val="0"/>
              </a:spcAft>
              <a:buClr>
                <a:schemeClr val="dk1"/>
              </a:buClr>
              <a:buSzPts val="2000"/>
              <a:buFont typeface="Arial"/>
              <a:buNone/>
            </a:pPr>
            <a:r>
              <a:t/>
            </a:r>
            <a:endParaRPr/>
          </a:p>
        </p:txBody>
      </p:sp>
      <p:graphicFrame>
        <p:nvGraphicFramePr>
          <p:cNvPr id="356" name="Google Shape;356;p42"/>
          <p:cNvGraphicFramePr/>
          <p:nvPr/>
        </p:nvGraphicFramePr>
        <p:xfrm>
          <a:off x="899592" y="3171998"/>
          <a:ext cx="3000000" cy="3000000"/>
        </p:xfrm>
        <a:graphic>
          <a:graphicData uri="http://schemas.openxmlformats.org/drawingml/2006/table">
            <a:tbl>
              <a:tblPr bandRow="1" firstRow="1">
                <a:noFill/>
                <a:tableStyleId>{48C4079C-EF73-48F6-8475-FF6FFDEEEADA}</a:tableStyleId>
              </a:tblPr>
              <a:tblGrid>
                <a:gridCol w="1468975"/>
                <a:gridCol w="1468975"/>
                <a:gridCol w="1468975"/>
                <a:gridCol w="1468975"/>
                <a:gridCol w="1468975"/>
              </a:tblGrid>
              <a:tr h="229100">
                <a:tc row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MES</a:t>
                      </a:r>
                      <a:endParaRPr sz="2000">
                        <a:latin typeface="Roboto"/>
                        <a:ea typeface="Roboto"/>
                        <a:cs typeface="Roboto"/>
                        <a:sym typeface="Roboto"/>
                      </a:endParaRPr>
                    </a:p>
                  </a:txBody>
                  <a:tcPr marT="45725" marB="45725" marR="91450" marL="91450" anchor="ctr"/>
                </a:tc>
                <a:tc grid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ARGENTINA</a:t>
                      </a:r>
                      <a:endParaRPr sz="2000">
                        <a:latin typeface="Roboto"/>
                        <a:ea typeface="Roboto"/>
                        <a:cs typeface="Roboto"/>
                        <a:sym typeface="Roboto"/>
                      </a:endParaRPr>
                    </a:p>
                  </a:txBody>
                  <a:tcPr marT="45725" marB="45725" marR="91450" marL="91450"/>
                </a:tc>
                <a:tc hMerge="1"/>
                <a:tc gridSpan="2">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CHILE</a:t>
                      </a:r>
                      <a:endParaRPr sz="2000">
                        <a:latin typeface="Roboto"/>
                        <a:ea typeface="Roboto"/>
                        <a:cs typeface="Roboto"/>
                        <a:sym typeface="Roboto"/>
                      </a:endParaRPr>
                    </a:p>
                  </a:txBody>
                  <a:tcPr marT="45725" marB="45725" marR="91450" marL="91450"/>
                </a:tc>
                <a:tc hMerge="1"/>
              </a:tr>
              <a:tr h="395425">
                <a:tc vMerge="1"/>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Hablan español</a:t>
                      </a:r>
                      <a:endParaRPr sz="2000">
                        <a:latin typeface="Roboto"/>
                        <a:ea typeface="Roboto"/>
                        <a:cs typeface="Roboto"/>
                        <a:sym typeface="Roboto"/>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No hablan español</a:t>
                      </a:r>
                      <a:endParaRPr sz="2000">
                        <a:latin typeface="Roboto"/>
                        <a:ea typeface="Roboto"/>
                        <a:cs typeface="Roboto"/>
                        <a:sym typeface="Roboto"/>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Hablan</a:t>
                      </a:r>
                      <a:r>
                        <a:rPr b="1" lang="es-AR" sz="2000">
                          <a:solidFill>
                            <a:schemeClr val="dk1"/>
                          </a:solidFill>
                          <a:latin typeface="Roboto"/>
                          <a:ea typeface="Roboto"/>
                          <a:cs typeface="Roboto"/>
                          <a:sym typeface="Roboto"/>
                        </a:rPr>
                        <a:t> español</a:t>
                      </a:r>
                      <a:endParaRPr b="1" sz="2000">
                        <a:solidFill>
                          <a:schemeClr val="dk1"/>
                        </a:solidFill>
                        <a:latin typeface="Roboto"/>
                        <a:ea typeface="Roboto"/>
                        <a:cs typeface="Roboto"/>
                        <a:sym typeface="Roboto"/>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2000">
                          <a:solidFill>
                            <a:schemeClr val="dk1"/>
                          </a:solidFill>
                          <a:latin typeface="Roboto"/>
                          <a:ea typeface="Roboto"/>
                          <a:cs typeface="Roboto"/>
                          <a:sym typeface="Roboto"/>
                        </a:rPr>
                        <a:t>No hablan español</a:t>
                      </a:r>
                      <a:endParaRPr sz="2000">
                        <a:latin typeface="Roboto"/>
                        <a:ea typeface="Roboto"/>
                        <a:cs typeface="Roboto"/>
                        <a:sym typeface="Roboto"/>
                      </a:endParaRPr>
                    </a:p>
                  </a:txBody>
                  <a:tcPr marT="45725" marB="45725" marR="91450" marL="91450">
                    <a:solidFill>
                      <a:schemeClr val="accent1"/>
                    </a:solidFill>
                  </a:tcPr>
                </a:tc>
              </a:tr>
              <a:tr h="229100">
                <a:tc>
                  <a:txBody>
                    <a:bodyPr/>
                    <a:lstStyle/>
                    <a:p>
                      <a:pPr indent="0" lvl="0" marL="0" marR="0" rtl="0" algn="l">
                        <a:spcBef>
                          <a:spcPts val="0"/>
                        </a:spcBef>
                        <a:spcAft>
                          <a:spcPts val="0"/>
                        </a:spcAft>
                        <a:buNone/>
                      </a:pPr>
                      <a:r>
                        <a:rPr b="1" lang="es-AR" sz="2000">
                          <a:solidFill>
                            <a:schemeClr val="dk1"/>
                          </a:solidFill>
                          <a:latin typeface="Roboto"/>
                          <a:ea typeface="Roboto"/>
                          <a:cs typeface="Roboto"/>
                          <a:sym typeface="Roboto"/>
                        </a:rPr>
                        <a:t>Enero</a:t>
                      </a:r>
                      <a:endParaRPr sz="2000">
                        <a:latin typeface="Roboto"/>
                        <a:ea typeface="Roboto"/>
                        <a:cs typeface="Roboto"/>
                        <a:sym typeface="Roboto"/>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10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15</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5</a:t>
                      </a:r>
                      <a:endParaRPr sz="2000">
                        <a:latin typeface="Roboto"/>
                        <a:ea typeface="Roboto"/>
                        <a:cs typeface="Roboto"/>
                        <a:sym typeface="Roboto"/>
                      </a:endParaRPr>
                    </a:p>
                  </a:txBody>
                  <a:tcPr marT="45725" marB="45725" marR="91450" marL="91450"/>
                </a:tc>
              </a:tr>
              <a:tr h="229100">
                <a:tc>
                  <a:txBody>
                    <a:bodyPr/>
                    <a:lstStyle/>
                    <a:p>
                      <a:pPr indent="0" lvl="0" marL="0" marR="0" rtl="0" algn="l">
                        <a:spcBef>
                          <a:spcPts val="0"/>
                        </a:spcBef>
                        <a:spcAft>
                          <a:spcPts val="0"/>
                        </a:spcAft>
                        <a:buNone/>
                      </a:pPr>
                      <a:r>
                        <a:rPr b="1" lang="es-AR" sz="2000">
                          <a:solidFill>
                            <a:schemeClr val="dk1"/>
                          </a:solidFill>
                          <a:latin typeface="Roboto"/>
                          <a:ea typeface="Roboto"/>
                          <a:cs typeface="Roboto"/>
                          <a:sym typeface="Roboto"/>
                        </a:rPr>
                        <a:t>Febrero</a:t>
                      </a:r>
                      <a:endParaRPr sz="2000">
                        <a:latin typeface="Roboto"/>
                        <a:ea typeface="Roboto"/>
                        <a:cs typeface="Roboto"/>
                        <a:sym typeface="Roboto"/>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11</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20</a:t>
                      </a:r>
                      <a:endParaRPr sz="2000">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lang="es-AR" sz="2000">
                          <a:solidFill>
                            <a:schemeClr val="dk1"/>
                          </a:solidFill>
                          <a:latin typeface="Roboto"/>
                          <a:ea typeface="Roboto"/>
                          <a:cs typeface="Roboto"/>
                          <a:sym typeface="Roboto"/>
                        </a:rPr>
                        <a:t>2</a:t>
                      </a:r>
                      <a:endParaRPr sz="2000">
                        <a:latin typeface="Roboto"/>
                        <a:ea typeface="Roboto"/>
                        <a:cs typeface="Roboto"/>
                        <a:sym typeface="Roboto"/>
                      </a:endParaRPr>
                    </a:p>
                  </a:txBody>
                  <a:tcPr marT="45725" marB="45725" marR="91450" marL="91450"/>
                </a:tc>
              </a:tr>
            </a:tbl>
          </a:graphicData>
        </a:graphic>
      </p:graphicFrame>
      <p:sp>
        <p:nvSpPr>
          <p:cNvPr id="357" name="Google Shape;357;p42"/>
          <p:cNvSpPr txBox="1"/>
          <p:nvPr/>
        </p:nvSpPr>
        <p:spPr>
          <a:xfrm>
            <a:off x="433810" y="5589241"/>
            <a:ext cx="8229600" cy="936104"/>
          </a:xfrm>
          <a:prstGeom prst="rect">
            <a:avLst/>
          </a:prstGeom>
          <a:noFill/>
          <a:ln>
            <a:noFill/>
          </a:ln>
        </p:spPr>
        <p:txBody>
          <a:bodyPr anchorCtr="0" anchor="t" bIns="45700" lIns="91425" spcFirstLastPara="1" rIns="91425" wrap="square" tIns="45700">
            <a:noAutofit/>
          </a:bodyPr>
          <a:lstStyle/>
          <a:p>
            <a:pPr indent="-127000" lvl="0" marL="114300" marR="0" rtl="0" algn="just">
              <a:lnSpc>
                <a:spcPct val="115000"/>
              </a:lnSpc>
              <a:spcBef>
                <a:spcPts val="0"/>
              </a:spcBef>
              <a:spcAft>
                <a:spcPts val="0"/>
              </a:spcAft>
              <a:buClr>
                <a:schemeClr val="dk1"/>
              </a:buClr>
              <a:buSzPts val="2000"/>
              <a:buFont typeface="Roboto"/>
              <a:buChar char="•"/>
            </a:pPr>
            <a:r>
              <a:rPr lang="es-AR" sz="2000">
                <a:solidFill>
                  <a:schemeClr val="dk1"/>
                </a:solidFill>
                <a:latin typeface="Roboto"/>
                <a:ea typeface="Roboto"/>
                <a:cs typeface="Roboto"/>
                <a:sym typeface="Roboto"/>
              </a:rPr>
              <a:t> </a:t>
            </a:r>
            <a:r>
              <a:rPr lang="es-AR" sz="2000">
                <a:solidFill>
                  <a:schemeClr val="dk1"/>
                </a:solidFill>
                <a:latin typeface="Roboto"/>
                <a:ea typeface="Roboto"/>
                <a:cs typeface="Roboto"/>
                <a:sym typeface="Roboto"/>
              </a:rPr>
              <a:t>Personas videntes: En el mes de Enero, en Argentina 10 visitantes de ejemplo.com hablaban español.</a:t>
            </a:r>
            <a:endParaRPr sz="2000">
              <a:latin typeface="Roboto"/>
              <a:ea typeface="Roboto"/>
              <a:cs typeface="Roboto"/>
              <a:sym typeface="Roboto"/>
            </a:endParaRPr>
          </a:p>
          <a:p>
            <a:pPr indent="-127000" lvl="0" marL="114300" marR="0" rtl="0" algn="just">
              <a:lnSpc>
                <a:spcPct val="115000"/>
              </a:lnSpc>
              <a:spcBef>
                <a:spcPts val="400"/>
              </a:spcBef>
              <a:spcAft>
                <a:spcPts val="0"/>
              </a:spcAft>
              <a:buClr>
                <a:schemeClr val="dk1"/>
              </a:buClr>
              <a:buSzPts val="2000"/>
              <a:buFont typeface="Roboto"/>
              <a:buChar char="•"/>
            </a:pPr>
            <a:r>
              <a:rPr lang="es-AR" sz="2000">
                <a:solidFill>
                  <a:schemeClr val="dk1"/>
                </a:solidFill>
                <a:latin typeface="Roboto"/>
                <a:ea typeface="Roboto"/>
                <a:cs typeface="Roboto"/>
                <a:sym typeface="Roboto"/>
              </a:rPr>
              <a:t> Personas invidentes: ¿Cómo perciben la tabla?</a:t>
            </a:r>
            <a:endParaRPr sz="2000">
              <a:solidFill>
                <a:schemeClr val="dk1"/>
              </a:solidFill>
              <a:latin typeface="Roboto"/>
              <a:ea typeface="Roboto"/>
              <a:cs typeface="Roboto"/>
              <a:sym typeface="Roboto"/>
            </a:endParaRPr>
          </a:p>
        </p:txBody>
      </p:sp>
      <p:sp>
        <p:nvSpPr>
          <p:cNvPr id="358" name="Google Shape;358;p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65" name="Google Shape;365;p43"/>
          <p:cNvSpPr txBox="1"/>
          <p:nvPr>
            <p:ph idx="1" type="body"/>
          </p:nvPr>
        </p:nvSpPr>
        <p:spPr>
          <a:xfrm>
            <a:off x="430213" y="1916113"/>
            <a:ext cx="4933872" cy="1440879"/>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Char char="•"/>
            </a:pPr>
            <a:r>
              <a:rPr lang="es-AR"/>
              <a:t>Tablas</a:t>
            </a:r>
            <a:endParaRPr/>
          </a:p>
          <a:p>
            <a:pPr indent="0" lvl="0" marL="0" rtl="0" algn="l">
              <a:lnSpc>
                <a:spcPct val="90000"/>
              </a:lnSpc>
              <a:spcBef>
                <a:spcPts val="400"/>
              </a:spcBef>
              <a:spcAft>
                <a:spcPts val="0"/>
              </a:spcAft>
              <a:buClr>
                <a:schemeClr val="dk1"/>
              </a:buClr>
              <a:buSzPts val="2000"/>
              <a:buFont typeface="Arial"/>
              <a:buNone/>
            </a:pPr>
            <a:r>
              <a:t/>
            </a:r>
            <a:endParaRPr/>
          </a:p>
          <a:p>
            <a:pPr indent="-285750" lvl="1" marL="742950" rtl="0" algn="just">
              <a:lnSpc>
                <a:spcPct val="90000"/>
              </a:lnSpc>
              <a:spcBef>
                <a:spcPts val="400"/>
              </a:spcBef>
              <a:spcAft>
                <a:spcPts val="0"/>
              </a:spcAft>
              <a:buClr>
                <a:schemeClr val="dk1"/>
              </a:buClr>
              <a:buSzPts val="2000"/>
              <a:buFont typeface="Arial"/>
              <a:buChar char="–"/>
            </a:pPr>
            <a:r>
              <a:rPr lang="es-AR"/>
              <a:t>¿Cómo se leen las tablas?</a:t>
            </a:r>
            <a:endParaRPr/>
          </a:p>
          <a:p>
            <a:pPr indent="-285750" lvl="1" marL="742950" rtl="0" algn="l">
              <a:lnSpc>
                <a:spcPct val="90000"/>
              </a:lnSpc>
              <a:spcBef>
                <a:spcPts val="400"/>
              </a:spcBef>
              <a:spcAft>
                <a:spcPts val="0"/>
              </a:spcAft>
              <a:buClr>
                <a:schemeClr val="dk1"/>
              </a:buClr>
              <a:buSzPts val="2000"/>
              <a:buFont typeface="Arial"/>
              <a:buNone/>
            </a:pPr>
            <a:r>
              <a:rPr i="1" lang="es-AR"/>
              <a:t>Visitantes de ejemplo.com por países</a:t>
            </a:r>
            <a:endParaRPr/>
          </a:p>
          <a:p>
            <a:pPr indent="-228600" lvl="2" marL="1143000" rtl="0" algn="just">
              <a:lnSpc>
                <a:spcPct val="90000"/>
              </a:lnSpc>
              <a:spcBef>
                <a:spcPts val="400"/>
              </a:spcBef>
              <a:spcAft>
                <a:spcPts val="0"/>
              </a:spcAft>
              <a:buClr>
                <a:schemeClr val="dk1"/>
              </a:buClr>
              <a:buSzPts val="2000"/>
              <a:buFont typeface="Arial"/>
              <a:buNone/>
            </a:pPr>
            <a:r>
              <a:t/>
            </a:r>
            <a:endParaRPr/>
          </a:p>
        </p:txBody>
      </p:sp>
      <p:graphicFrame>
        <p:nvGraphicFramePr>
          <p:cNvPr id="366" name="Google Shape;366;p43"/>
          <p:cNvGraphicFramePr/>
          <p:nvPr/>
        </p:nvGraphicFramePr>
        <p:xfrm>
          <a:off x="611560" y="3403225"/>
          <a:ext cx="3000000" cy="3000000"/>
        </p:xfrm>
        <a:graphic>
          <a:graphicData uri="http://schemas.openxmlformats.org/drawingml/2006/table">
            <a:tbl>
              <a:tblPr bandRow="1" firstRow="1">
                <a:noFill/>
                <a:tableStyleId>{48C4079C-EF73-48F6-8475-FF6FFDEEEADA}</a:tableStyleId>
              </a:tblPr>
              <a:tblGrid>
                <a:gridCol w="950500"/>
                <a:gridCol w="950500"/>
                <a:gridCol w="950500"/>
                <a:gridCol w="950500"/>
                <a:gridCol w="950500"/>
              </a:tblGrid>
              <a:tr h="343925">
                <a:tc rowSpan="2">
                  <a:txBody>
                    <a:bodyPr/>
                    <a:lstStyle/>
                    <a:p>
                      <a:pPr indent="0" lvl="0" marL="0" marR="0" rtl="0" algn="ctr">
                        <a:spcBef>
                          <a:spcPts val="0"/>
                        </a:spcBef>
                        <a:spcAft>
                          <a:spcPts val="0"/>
                        </a:spcAft>
                        <a:buNone/>
                      </a:pPr>
                      <a:r>
                        <a:rPr lang="es-AR" sz="1600">
                          <a:solidFill>
                            <a:schemeClr val="dk1"/>
                          </a:solidFill>
                        </a:rPr>
                        <a:t>MES</a:t>
                      </a:r>
                      <a:endParaRPr/>
                    </a:p>
                  </a:txBody>
                  <a:tcPr marT="45725" marB="45725" marR="91450" marL="91450" anchor="ctr"/>
                </a:tc>
                <a:tc gridSpan="2">
                  <a:txBody>
                    <a:bodyPr/>
                    <a:lstStyle/>
                    <a:p>
                      <a:pPr indent="0" lvl="0" marL="0" marR="0" rtl="0" algn="ctr">
                        <a:spcBef>
                          <a:spcPts val="0"/>
                        </a:spcBef>
                        <a:spcAft>
                          <a:spcPts val="0"/>
                        </a:spcAft>
                        <a:buNone/>
                      </a:pPr>
                      <a:r>
                        <a:rPr lang="es-AR" sz="1600">
                          <a:solidFill>
                            <a:schemeClr val="dk1"/>
                          </a:solidFill>
                        </a:rPr>
                        <a:t>ARGENTINA</a:t>
                      </a:r>
                      <a:endParaRPr/>
                    </a:p>
                  </a:txBody>
                  <a:tcPr marT="45725" marB="45725" marR="91450" marL="91450"/>
                </a:tc>
                <a:tc hMerge="1"/>
                <a:tc gridSpan="2">
                  <a:txBody>
                    <a:bodyPr/>
                    <a:lstStyle/>
                    <a:p>
                      <a:pPr indent="0" lvl="0" marL="0" marR="0" rtl="0" algn="ctr">
                        <a:spcBef>
                          <a:spcPts val="0"/>
                        </a:spcBef>
                        <a:spcAft>
                          <a:spcPts val="0"/>
                        </a:spcAft>
                        <a:buNone/>
                      </a:pPr>
                      <a:r>
                        <a:rPr lang="es-AR" sz="1600">
                          <a:solidFill>
                            <a:schemeClr val="dk1"/>
                          </a:solidFill>
                        </a:rPr>
                        <a:t>CHILE</a:t>
                      </a:r>
                      <a:endParaRPr/>
                    </a:p>
                  </a:txBody>
                  <a:tcPr marT="45725" marB="45725" marR="91450" marL="91450"/>
                </a:tc>
                <a:tc hMerge="1"/>
              </a:tr>
              <a:tr h="873025">
                <a:tc vMerge="1"/>
                <a:tc>
                  <a:txBody>
                    <a:bodyPr/>
                    <a:lstStyle/>
                    <a:p>
                      <a:pPr indent="0" lvl="0" marL="0" marR="0" rtl="0" algn="ctr">
                        <a:spcBef>
                          <a:spcPts val="0"/>
                        </a:spcBef>
                        <a:spcAft>
                          <a:spcPts val="0"/>
                        </a:spcAft>
                        <a:buNone/>
                      </a:pPr>
                      <a:r>
                        <a:rPr b="1" lang="es-AR" sz="1600">
                          <a:solidFill>
                            <a:schemeClr val="dk1"/>
                          </a:solidFill>
                        </a:rPr>
                        <a:t>Hablan español</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Hablan</a:t>
                      </a:r>
                      <a:r>
                        <a:rPr b="1" lang="es-AR" sz="1600">
                          <a:solidFill>
                            <a:schemeClr val="dk1"/>
                          </a:solidFill>
                        </a:rPr>
                        <a:t> español</a:t>
                      </a:r>
                      <a:endParaRPr b="1" sz="1600">
                        <a:solidFill>
                          <a:schemeClr val="dk1"/>
                        </a:solidFill>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r>
              <a:tr h="343925">
                <a:tc>
                  <a:txBody>
                    <a:bodyPr/>
                    <a:lstStyle/>
                    <a:p>
                      <a:pPr indent="0" lvl="0" marL="0" marR="0" rtl="0" algn="l">
                        <a:spcBef>
                          <a:spcPts val="0"/>
                        </a:spcBef>
                        <a:spcAft>
                          <a:spcPts val="0"/>
                        </a:spcAft>
                        <a:buNone/>
                      </a:pPr>
                      <a:r>
                        <a:rPr b="1" lang="es-AR" sz="1600">
                          <a:solidFill>
                            <a:schemeClr val="dk1"/>
                          </a:solidFill>
                        </a:rPr>
                        <a:t>Enero</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1600">
                          <a:solidFill>
                            <a:schemeClr val="dk1"/>
                          </a:solidFill>
                        </a:rPr>
                        <a:t>10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15</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5</a:t>
                      </a:r>
                      <a:endParaRPr/>
                    </a:p>
                  </a:txBody>
                  <a:tcPr marT="45725" marB="45725" marR="91450" marL="91450"/>
                </a:tc>
              </a:tr>
              <a:tr h="343925">
                <a:tc>
                  <a:txBody>
                    <a:bodyPr/>
                    <a:lstStyle/>
                    <a:p>
                      <a:pPr indent="0" lvl="0" marL="0" marR="0" rtl="0" algn="l">
                        <a:spcBef>
                          <a:spcPts val="0"/>
                        </a:spcBef>
                        <a:spcAft>
                          <a:spcPts val="0"/>
                        </a:spcAft>
                        <a:buNone/>
                      </a:pPr>
                      <a:r>
                        <a:rPr b="1" lang="es-AR" sz="1600">
                          <a:solidFill>
                            <a:schemeClr val="dk1"/>
                          </a:solidFill>
                        </a:rPr>
                        <a:t>Febrero</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1600">
                          <a:solidFill>
                            <a:schemeClr val="dk1"/>
                          </a:solidFill>
                        </a:rPr>
                        <a:t>11</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20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2</a:t>
                      </a:r>
                      <a:endParaRPr/>
                    </a:p>
                  </a:txBody>
                  <a:tcPr marT="45725" marB="45725" marR="91450" marL="91450"/>
                </a:tc>
              </a:tr>
            </a:tbl>
          </a:graphicData>
        </a:graphic>
      </p:graphicFrame>
      <p:sp>
        <p:nvSpPr>
          <p:cNvPr id="367" name="Google Shape;367;p43"/>
          <p:cNvSpPr txBox="1"/>
          <p:nvPr/>
        </p:nvSpPr>
        <p:spPr>
          <a:xfrm>
            <a:off x="1854831" y="5733256"/>
            <a:ext cx="2265982" cy="432047"/>
          </a:xfrm>
          <a:prstGeom prst="rect">
            <a:avLst/>
          </a:prstGeom>
          <a:noFill/>
          <a:ln>
            <a:noFill/>
          </a:ln>
        </p:spPr>
        <p:txBody>
          <a:bodyPr anchorCtr="0" anchor="t" bIns="45700" lIns="91425" spcFirstLastPara="1" rIns="91425" wrap="square" tIns="45700">
            <a:noAutofit/>
          </a:bodyPr>
          <a:lstStyle/>
          <a:p>
            <a:pPr indent="0" lvl="0" marL="114300" marR="0" rtl="0" algn="just">
              <a:lnSpc>
                <a:spcPct val="90000"/>
              </a:lnSpc>
              <a:spcBef>
                <a:spcPts val="0"/>
              </a:spcBef>
              <a:spcAft>
                <a:spcPts val="0"/>
              </a:spcAft>
              <a:buClr>
                <a:srgbClr val="FF0000"/>
              </a:buClr>
              <a:buSzPts val="2000"/>
              <a:buFont typeface="Arial"/>
              <a:buNone/>
            </a:pPr>
            <a:r>
              <a:rPr b="1" lang="es-AR" sz="2000">
                <a:solidFill>
                  <a:srgbClr val="FF0000"/>
                </a:solidFill>
                <a:latin typeface="Roboto"/>
                <a:ea typeface="Roboto"/>
                <a:cs typeface="Roboto"/>
                <a:sym typeface="Roboto"/>
              </a:rPr>
              <a:t>NO ACCESIBLE</a:t>
            </a:r>
            <a:endParaRPr b="1" sz="2000">
              <a:solidFill>
                <a:srgbClr val="FF0000"/>
              </a:solidFill>
              <a:latin typeface="Roboto"/>
              <a:ea typeface="Roboto"/>
              <a:cs typeface="Roboto"/>
              <a:sym typeface="Roboto"/>
            </a:endParaRPr>
          </a:p>
        </p:txBody>
      </p:sp>
      <p:graphicFrame>
        <p:nvGraphicFramePr>
          <p:cNvPr id="368" name="Google Shape;368;p43"/>
          <p:cNvGraphicFramePr/>
          <p:nvPr/>
        </p:nvGraphicFramePr>
        <p:xfrm>
          <a:off x="5844950" y="476672"/>
          <a:ext cx="3000000" cy="3000000"/>
        </p:xfrm>
        <a:graphic>
          <a:graphicData uri="http://schemas.openxmlformats.org/drawingml/2006/table">
            <a:tbl>
              <a:tblPr bandRow="1" firstRow="1">
                <a:noFill/>
                <a:tableStyleId>{48C4079C-EF73-48F6-8475-FF6FFDEEEADA}</a:tableStyleId>
              </a:tblPr>
              <a:tblGrid>
                <a:gridCol w="3293025"/>
              </a:tblGrid>
              <a:tr h="260775">
                <a:tc>
                  <a:txBody>
                    <a:bodyPr/>
                    <a:lstStyle/>
                    <a:p>
                      <a:pPr indent="0" lvl="0" marL="0" marR="0" rtl="0" algn="ctr">
                        <a:spcBef>
                          <a:spcPts val="0"/>
                        </a:spcBef>
                        <a:spcAft>
                          <a:spcPts val="0"/>
                        </a:spcAft>
                        <a:buNone/>
                      </a:pPr>
                      <a:r>
                        <a:rPr lang="es-AR" sz="1600">
                          <a:solidFill>
                            <a:schemeClr val="dk1"/>
                          </a:solidFill>
                        </a:rPr>
                        <a:t>Visitantes de ejemplo.com por países</a:t>
                      </a:r>
                      <a:endParaRPr/>
                    </a:p>
                  </a:txBody>
                  <a:tcPr marT="45725" marB="45725" marR="91450" marL="91450">
                    <a:solidFill>
                      <a:schemeClr val="lt1"/>
                    </a:solidFill>
                  </a:tcPr>
                </a:tc>
              </a:tr>
              <a:tr h="260775">
                <a:tc>
                  <a:txBody>
                    <a:bodyPr/>
                    <a:lstStyle/>
                    <a:p>
                      <a:pPr indent="0" lvl="0" marL="0" marR="0" rtl="0" algn="ctr">
                        <a:spcBef>
                          <a:spcPts val="0"/>
                        </a:spcBef>
                        <a:spcAft>
                          <a:spcPts val="0"/>
                        </a:spcAft>
                        <a:buNone/>
                      </a:pPr>
                      <a:r>
                        <a:rPr b="1" lang="es-AR" sz="1600">
                          <a:solidFill>
                            <a:schemeClr val="dk1"/>
                          </a:solidFill>
                        </a:rPr>
                        <a:t>MES</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ARGENTINA</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CHILE</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Hablan español</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Hablan español</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b="1" lang="es-AR" sz="1600">
                          <a:solidFill>
                            <a:schemeClr val="dk1"/>
                          </a:solidFill>
                        </a:rPr>
                        <a:t>Enero</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lang="es-AR" sz="1600"/>
                        <a:t>10</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0</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15</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5</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b="1" lang="es-AR" sz="1600"/>
                        <a:t>Febrero</a:t>
                      </a:r>
                      <a:endParaRPr/>
                    </a:p>
                  </a:txBody>
                  <a:tcPr marT="45725" marB="45725" marR="91450" marL="91450">
                    <a:solidFill>
                      <a:schemeClr val="accent1"/>
                    </a:solidFill>
                  </a:tcPr>
                </a:tc>
              </a:tr>
              <a:tr h="260775">
                <a:tc>
                  <a:txBody>
                    <a:bodyPr/>
                    <a:lstStyle/>
                    <a:p>
                      <a:pPr indent="0" lvl="0" marL="0" marR="0" rtl="0" algn="ctr">
                        <a:spcBef>
                          <a:spcPts val="0"/>
                        </a:spcBef>
                        <a:spcAft>
                          <a:spcPts val="0"/>
                        </a:spcAft>
                        <a:buNone/>
                      </a:pPr>
                      <a:r>
                        <a:rPr lang="es-AR" sz="1600"/>
                        <a:t>11</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0</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20</a:t>
                      </a:r>
                      <a:endParaRPr/>
                    </a:p>
                  </a:txBody>
                  <a:tcPr marT="45725" marB="45725" marR="91450" marL="91450">
                    <a:solidFill>
                      <a:srgbClr val="D0D0EF"/>
                    </a:solidFill>
                  </a:tcPr>
                </a:tc>
              </a:tr>
              <a:tr h="260775">
                <a:tc>
                  <a:txBody>
                    <a:bodyPr/>
                    <a:lstStyle/>
                    <a:p>
                      <a:pPr indent="0" lvl="0" marL="0" marR="0" rtl="0" algn="ctr">
                        <a:spcBef>
                          <a:spcPts val="0"/>
                        </a:spcBef>
                        <a:spcAft>
                          <a:spcPts val="0"/>
                        </a:spcAft>
                        <a:buNone/>
                      </a:pPr>
                      <a:r>
                        <a:rPr lang="es-AR" sz="1600"/>
                        <a:t>2</a:t>
                      </a:r>
                      <a:endParaRPr/>
                    </a:p>
                  </a:txBody>
                  <a:tcPr marT="45725" marB="45725" marR="91450" marL="91450">
                    <a:solidFill>
                      <a:srgbClr val="D0D0EF"/>
                    </a:solidFill>
                  </a:tcPr>
                </a:tc>
              </a:tr>
            </a:tbl>
          </a:graphicData>
        </a:graphic>
      </p:graphicFrame>
      <p:pic>
        <p:nvPicPr>
          <p:cNvPr id="369" name="Google Shape;369;p43"/>
          <p:cNvPicPr preferRelativeResize="0"/>
          <p:nvPr/>
        </p:nvPicPr>
        <p:blipFill rotWithShape="1">
          <a:blip r:embed="rId3">
            <a:alphaModFix/>
          </a:blip>
          <a:srcRect b="0" l="0" r="0" t="0"/>
          <a:stretch/>
        </p:blipFill>
        <p:spPr>
          <a:xfrm>
            <a:off x="5456003" y="4149037"/>
            <a:ext cx="398333" cy="413178"/>
          </a:xfrm>
          <a:prstGeom prst="rect">
            <a:avLst/>
          </a:prstGeom>
          <a:noFill/>
          <a:ln>
            <a:noFill/>
          </a:ln>
        </p:spPr>
      </p:pic>
      <p:sp>
        <p:nvSpPr>
          <p:cNvPr id="370" name="Google Shape;370;p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06" name="Google Shape;106;p5"/>
          <p:cNvSpPr txBox="1"/>
          <p:nvPr>
            <p:ph idx="1" type="body"/>
          </p:nvPr>
        </p:nvSpPr>
        <p:spPr>
          <a:xfrm>
            <a:off x="457200" y="2982392"/>
            <a:ext cx="8229600" cy="2390824"/>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2000"/>
              <a:buFont typeface="Arial"/>
              <a:buNone/>
            </a:pPr>
            <a:r>
              <a:rPr i="1" lang="es-AR">
                <a:latin typeface="Roboto"/>
                <a:ea typeface="Roboto"/>
                <a:cs typeface="Roboto"/>
                <a:sym typeface="Roboto"/>
              </a:rPr>
              <a:t>“Se entiende por accesibilidad a los efectos de esta ley a la posibilidad de que la información de la página Web, puede ser comprendida y consultada por personas con discapacidad y por usuarios que posean diversas configuraciones en su equipamiento o en sus programas”.</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i="1">
              <a:latin typeface="Roboto"/>
              <a:ea typeface="Roboto"/>
              <a:cs typeface="Roboto"/>
              <a:sym typeface="Roboto"/>
            </a:endParaRPr>
          </a:p>
          <a:p>
            <a:pPr indent="0" lvl="0" marL="0" rtl="0" algn="r">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Ley 26653</a:t>
            </a:r>
            <a:endParaRPr>
              <a:latin typeface="Roboto"/>
              <a:ea typeface="Roboto"/>
              <a:cs typeface="Roboto"/>
              <a:sym typeface="Roboto"/>
            </a:endParaRPr>
          </a:p>
        </p:txBody>
      </p:sp>
      <p:sp>
        <p:nvSpPr>
          <p:cNvPr id="107" name="Google Shape;107;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77" name="Google Shape;377;p44"/>
          <p:cNvSpPr txBox="1"/>
          <p:nvPr>
            <p:ph idx="1" type="body"/>
          </p:nvPr>
        </p:nvSpPr>
        <p:spPr>
          <a:xfrm>
            <a:off x="430213" y="1916113"/>
            <a:ext cx="4933872" cy="1440879"/>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Char char="•"/>
            </a:pPr>
            <a:r>
              <a:rPr lang="es-AR"/>
              <a:t>Tablas</a:t>
            </a:r>
            <a:endParaRPr/>
          </a:p>
          <a:p>
            <a:pPr indent="0" lvl="0" marL="0" rtl="0" algn="l">
              <a:lnSpc>
                <a:spcPct val="90000"/>
              </a:lnSpc>
              <a:spcBef>
                <a:spcPts val="400"/>
              </a:spcBef>
              <a:spcAft>
                <a:spcPts val="0"/>
              </a:spcAft>
              <a:buClr>
                <a:schemeClr val="dk1"/>
              </a:buClr>
              <a:buSzPts val="2000"/>
              <a:buFont typeface="Arial"/>
              <a:buNone/>
            </a:pPr>
            <a:r>
              <a:t/>
            </a:r>
            <a:endParaRPr/>
          </a:p>
          <a:p>
            <a:pPr indent="-285750" lvl="1" marL="742950" rtl="0" algn="just">
              <a:lnSpc>
                <a:spcPct val="90000"/>
              </a:lnSpc>
              <a:spcBef>
                <a:spcPts val="400"/>
              </a:spcBef>
              <a:spcAft>
                <a:spcPts val="0"/>
              </a:spcAft>
              <a:buClr>
                <a:schemeClr val="dk1"/>
              </a:buClr>
              <a:buSzPts val="2000"/>
              <a:buFont typeface="Arial"/>
              <a:buChar char="–"/>
            </a:pPr>
            <a:r>
              <a:rPr lang="es-AR"/>
              <a:t>¿Cómo se leen las tablas?</a:t>
            </a:r>
            <a:endParaRPr/>
          </a:p>
          <a:p>
            <a:pPr indent="-285750" lvl="1" marL="742950" rtl="0" algn="l">
              <a:lnSpc>
                <a:spcPct val="90000"/>
              </a:lnSpc>
              <a:spcBef>
                <a:spcPts val="400"/>
              </a:spcBef>
              <a:spcAft>
                <a:spcPts val="0"/>
              </a:spcAft>
              <a:buClr>
                <a:schemeClr val="dk1"/>
              </a:buClr>
              <a:buSzPts val="2000"/>
              <a:buFont typeface="Arial"/>
              <a:buNone/>
            </a:pPr>
            <a:r>
              <a:rPr i="1" lang="es-AR"/>
              <a:t>Visitantes de ejemplo.com por países</a:t>
            </a:r>
            <a:endParaRPr/>
          </a:p>
          <a:p>
            <a:pPr indent="-228600" lvl="2" marL="1143000" rtl="0" algn="just">
              <a:lnSpc>
                <a:spcPct val="90000"/>
              </a:lnSpc>
              <a:spcBef>
                <a:spcPts val="400"/>
              </a:spcBef>
              <a:spcAft>
                <a:spcPts val="0"/>
              </a:spcAft>
              <a:buClr>
                <a:schemeClr val="dk1"/>
              </a:buClr>
              <a:buSzPts val="2000"/>
              <a:buFont typeface="Arial"/>
              <a:buNone/>
            </a:pPr>
            <a:r>
              <a:t/>
            </a:r>
            <a:endParaRPr/>
          </a:p>
        </p:txBody>
      </p:sp>
      <p:graphicFrame>
        <p:nvGraphicFramePr>
          <p:cNvPr id="378" name="Google Shape;378;p44"/>
          <p:cNvGraphicFramePr/>
          <p:nvPr/>
        </p:nvGraphicFramePr>
        <p:xfrm>
          <a:off x="611560" y="3403225"/>
          <a:ext cx="3000000" cy="3000000"/>
        </p:xfrm>
        <a:graphic>
          <a:graphicData uri="http://schemas.openxmlformats.org/drawingml/2006/table">
            <a:tbl>
              <a:tblPr bandRow="1" firstRow="1">
                <a:noFill/>
                <a:tableStyleId>{48C4079C-EF73-48F6-8475-FF6FFDEEEADA}</a:tableStyleId>
              </a:tblPr>
              <a:tblGrid>
                <a:gridCol w="950500"/>
                <a:gridCol w="950500"/>
                <a:gridCol w="950500"/>
                <a:gridCol w="950500"/>
                <a:gridCol w="950500"/>
              </a:tblGrid>
              <a:tr h="343925">
                <a:tc rowSpan="2">
                  <a:txBody>
                    <a:bodyPr/>
                    <a:lstStyle/>
                    <a:p>
                      <a:pPr indent="0" lvl="0" marL="0" marR="0" rtl="0" algn="ctr">
                        <a:spcBef>
                          <a:spcPts val="0"/>
                        </a:spcBef>
                        <a:spcAft>
                          <a:spcPts val="0"/>
                        </a:spcAft>
                        <a:buNone/>
                      </a:pPr>
                      <a:r>
                        <a:rPr lang="es-AR" sz="1600">
                          <a:solidFill>
                            <a:schemeClr val="dk1"/>
                          </a:solidFill>
                        </a:rPr>
                        <a:t>MES</a:t>
                      </a:r>
                      <a:endParaRPr/>
                    </a:p>
                  </a:txBody>
                  <a:tcPr marT="45725" marB="45725" marR="91450" marL="91450" anchor="ctr"/>
                </a:tc>
                <a:tc gridSpan="2">
                  <a:txBody>
                    <a:bodyPr/>
                    <a:lstStyle/>
                    <a:p>
                      <a:pPr indent="0" lvl="0" marL="0" marR="0" rtl="0" algn="ctr">
                        <a:spcBef>
                          <a:spcPts val="0"/>
                        </a:spcBef>
                        <a:spcAft>
                          <a:spcPts val="0"/>
                        </a:spcAft>
                        <a:buNone/>
                      </a:pPr>
                      <a:r>
                        <a:rPr lang="es-AR" sz="1600">
                          <a:solidFill>
                            <a:schemeClr val="dk1"/>
                          </a:solidFill>
                        </a:rPr>
                        <a:t>ARGENTINA</a:t>
                      </a:r>
                      <a:endParaRPr/>
                    </a:p>
                  </a:txBody>
                  <a:tcPr marT="45725" marB="45725" marR="91450" marL="91450"/>
                </a:tc>
                <a:tc hMerge="1"/>
                <a:tc gridSpan="2">
                  <a:txBody>
                    <a:bodyPr/>
                    <a:lstStyle/>
                    <a:p>
                      <a:pPr indent="0" lvl="0" marL="0" marR="0" rtl="0" algn="ctr">
                        <a:spcBef>
                          <a:spcPts val="0"/>
                        </a:spcBef>
                        <a:spcAft>
                          <a:spcPts val="0"/>
                        </a:spcAft>
                        <a:buNone/>
                      </a:pPr>
                      <a:r>
                        <a:rPr lang="es-AR" sz="1600">
                          <a:solidFill>
                            <a:schemeClr val="dk1"/>
                          </a:solidFill>
                        </a:rPr>
                        <a:t>CHILE</a:t>
                      </a:r>
                      <a:endParaRPr/>
                    </a:p>
                  </a:txBody>
                  <a:tcPr marT="45725" marB="45725" marR="91450" marL="91450"/>
                </a:tc>
                <a:tc hMerge="1"/>
              </a:tr>
              <a:tr h="873025">
                <a:tc vMerge="1"/>
                <a:tc>
                  <a:txBody>
                    <a:bodyPr/>
                    <a:lstStyle/>
                    <a:p>
                      <a:pPr indent="0" lvl="0" marL="0" marR="0" rtl="0" algn="ctr">
                        <a:spcBef>
                          <a:spcPts val="0"/>
                        </a:spcBef>
                        <a:spcAft>
                          <a:spcPts val="0"/>
                        </a:spcAft>
                        <a:buNone/>
                      </a:pPr>
                      <a:r>
                        <a:rPr b="1" lang="es-AR" sz="1600">
                          <a:solidFill>
                            <a:schemeClr val="dk1"/>
                          </a:solidFill>
                        </a:rPr>
                        <a:t>Hablan español</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Hablan</a:t>
                      </a:r>
                      <a:r>
                        <a:rPr b="1" lang="es-AR" sz="1600">
                          <a:solidFill>
                            <a:schemeClr val="dk1"/>
                          </a:solidFill>
                        </a:rPr>
                        <a:t> español</a:t>
                      </a:r>
                      <a:endParaRPr b="1" sz="1600">
                        <a:solidFill>
                          <a:schemeClr val="dk1"/>
                        </a:solidFill>
                      </a:endParaRPr>
                    </a:p>
                  </a:txBody>
                  <a:tcPr marT="45725" marB="45725" marR="91450" marL="91450">
                    <a:solidFill>
                      <a:schemeClr val="accent1"/>
                    </a:solidFill>
                  </a:tcPr>
                </a:tc>
                <a:tc>
                  <a:txBody>
                    <a:bodyPr/>
                    <a:lstStyle/>
                    <a:p>
                      <a:pPr indent="0" lvl="0" marL="0" marR="0" rtl="0" algn="ctr">
                        <a:spcBef>
                          <a:spcPts val="0"/>
                        </a:spcBef>
                        <a:spcAft>
                          <a:spcPts val="0"/>
                        </a:spcAft>
                        <a:buNone/>
                      </a:pPr>
                      <a:r>
                        <a:rPr b="1" lang="es-AR" sz="1600">
                          <a:solidFill>
                            <a:schemeClr val="dk1"/>
                          </a:solidFill>
                        </a:rPr>
                        <a:t>No hablan español</a:t>
                      </a:r>
                      <a:endParaRPr/>
                    </a:p>
                  </a:txBody>
                  <a:tcPr marT="45725" marB="45725" marR="91450" marL="91450">
                    <a:solidFill>
                      <a:schemeClr val="accent1"/>
                    </a:solidFill>
                  </a:tcPr>
                </a:tc>
              </a:tr>
              <a:tr h="343925">
                <a:tc>
                  <a:txBody>
                    <a:bodyPr/>
                    <a:lstStyle/>
                    <a:p>
                      <a:pPr indent="0" lvl="0" marL="0" marR="0" rtl="0" algn="l">
                        <a:spcBef>
                          <a:spcPts val="0"/>
                        </a:spcBef>
                        <a:spcAft>
                          <a:spcPts val="0"/>
                        </a:spcAft>
                        <a:buNone/>
                      </a:pPr>
                      <a:r>
                        <a:rPr b="1" lang="es-AR" sz="1600">
                          <a:solidFill>
                            <a:schemeClr val="dk1"/>
                          </a:solidFill>
                        </a:rPr>
                        <a:t>Enero</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1600">
                          <a:solidFill>
                            <a:schemeClr val="dk1"/>
                          </a:solidFill>
                        </a:rPr>
                        <a:t>10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15</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5</a:t>
                      </a:r>
                      <a:endParaRPr/>
                    </a:p>
                  </a:txBody>
                  <a:tcPr marT="45725" marB="45725" marR="91450" marL="91450"/>
                </a:tc>
              </a:tr>
              <a:tr h="343925">
                <a:tc>
                  <a:txBody>
                    <a:bodyPr/>
                    <a:lstStyle/>
                    <a:p>
                      <a:pPr indent="0" lvl="0" marL="0" marR="0" rtl="0" algn="l">
                        <a:spcBef>
                          <a:spcPts val="0"/>
                        </a:spcBef>
                        <a:spcAft>
                          <a:spcPts val="0"/>
                        </a:spcAft>
                        <a:buNone/>
                      </a:pPr>
                      <a:r>
                        <a:rPr b="1" lang="es-AR" sz="1600">
                          <a:solidFill>
                            <a:schemeClr val="dk1"/>
                          </a:solidFill>
                        </a:rPr>
                        <a:t>Febrero</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s-AR" sz="1600">
                          <a:solidFill>
                            <a:schemeClr val="dk1"/>
                          </a:solidFill>
                        </a:rPr>
                        <a:t>11</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20</a:t>
                      </a:r>
                      <a:endParaRPr/>
                    </a:p>
                  </a:txBody>
                  <a:tcPr marT="45725" marB="45725" marR="91450" marL="91450"/>
                </a:tc>
                <a:tc>
                  <a:txBody>
                    <a:bodyPr/>
                    <a:lstStyle/>
                    <a:p>
                      <a:pPr indent="0" lvl="0" marL="0" marR="0" rtl="0" algn="ctr">
                        <a:spcBef>
                          <a:spcPts val="0"/>
                        </a:spcBef>
                        <a:spcAft>
                          <a:spcPts val="0"/>
                        </a:spcAft>
                        <a:buNone/>
                      </a:pPr>
                      <a:r>
                        <a:rPr lang="es-AR" sz="1600">
                          <a:solidFill>
                            <a:schemeClr val="dk1"/>
                          </a:solidFill>
                        </a:rPr>
                        <a:t>2</a:t>
                      </a:r>
                      <a:endParaRPr/>
                    </a:p>
                  </a:txBody>
                  <a:tcPr marT="45725" marB="45725" marR="91450" marL="91450"/>
                </a:tc>
              </a:tr>
            </a:tbl>
          </a:graphicData>
        </a:graphic>
      </p:graphicFrame>
      <p:sp>
        <p:nvSpPr>
          <p:cNvPr id="379" name="Google Shape;379;p44"/>
          <p:cNvSpPr txBox="1"/>
          <p:nvPr/>
        </p:nvSpPr>
        <p:spPr>
          <a:xfrm>
            <a:off x="1854831" y="5733256"/>
            <a:ext cx="2265982" cy="432047"/>
          </a:xfrm>
          <a:prstGeom prst="rect">
            <a:avLst/>
          </a:prstGeom>
          <a:noFill/>
          <a:ln>
            <a:noFill/>
          </a:ln>
        </p:spPr>
        <p:txBody>
          <a:bodyPr anchorCtr="0" anchor="t" bIns="45700" lIns="91425" spcFirstLastPara="1" rIns="91425" wrap="square" tIns="45700">
            <a:noAutofit/>
          </a:bodyPr>
          <a:lstStyle/>
          <a:p>
            <a:pPr indent="0" lvl="0" marL="114300" marR="0" rtl="0" algn="just">
              <a:lnSpc>
                <a:spcPct val="90000"/>
              </a:lnSpc>
              <a:spcBef>
                <a:spcPts val="0"/>
              </a:spcBef>
              <a:spcAft>
                <a:spcPts val="0"/>
              </a:spcAft>
              <a:buClr>
                <a:srgbClr val="00B050"/>
              </a:buClr>
              <a:buSzPts val="2000"/>
              <a:buFont typeface="Arial"/>
              <a:buNone/>
            </a:pPr>
            <a:r>
              <a:rPr b="1" lang="es-AR" sz="2000">
                <a:solidFill>
                  <a:srgbClr val="00B050"/>
                </a:solidFill>
                <a:latin typeface="Roboto"/>
                <a:ea typeface="Roboto"/>
                <a:cs typeface="Roboto"/>
                <a:sym typeface="Roboto"/>
              </a:rPr>
              <a:t>ACCESIBLE</a:t>
            </a:r>
            <a:endParaRPr b="1" sz="2000">
              <a:solidFill>
                <a:srgbClr val="00B050"/>
              </a:solidFill>
              <a:latin typeface="Roboto"/>
              <a:ea typeface="Roboto"/>
              <a:cs typeface="Roboto"/>
              <a:sym typeface="Roboto"/>
            </a:endParaRPr>
          </a:p>
        </p:txBody>
      </p:sp>
      <p:pic>
        <p:nvPicPr>
          <p:cNvPr id="380" name="Google Shape;380;p44"/>
          <p:cNvPicPr preferRelativeResize="0"/>
          <p:nvPr/>
        </p:nvPicPr>
        <p:blipFill rotWithShape="1">
          <a:blip r:embed="rId3">
            <a:alphaModFix/>
          </a:blip>
          <a:srcRect b="0" l="0" r="0" t="0"/>
          <a:stretch/>
        </p:blipFill>
        <p:spPr>
          <a:xfrm>
            <a:off x="5456003" y="4149037"/>
            <a:ext cx="398333" cy="413178"/>
          </a:xfrm>
          <a:prstGeom prst="rect">
            <a:avLst/>
          </a:prstGeom>
          <a:noFill/>
          <a:ln>
            <a:noFill/>
          </a:ln>
        </p:spPr>
      </p:pic>
      <p:graphicFrame>
        <p:nvGraphicFramePr>
          <p:cNvPr id="381" name="Google Shape;381;p44"/>
          <p:cNvGraphicFramePr/>
          <p:nvPr/>
        </p:nvGraphicFramePr>
        <p:xfrm>
          <a:off x="5854336" y="709381"/>
          <a:ext cx="3000000" cy="3000000"/>
        </p:xfrm>
        <a:graphic>
          <a:graphicData uri="http://schemas.openxmlformats.org/drawingml/2006/table">
            <a:tbl>
              <a:tblPr bandRow="1" firstRow="1">
                <a:noFill/>
                <a:tableStyleId>{48C4079C-EF73-48F6-8475-FF6FFDEEEADA}</a:tableStyleId>
              </a:tblPr>
              <a:tblGrid>
                <a:gridCol w="3293025"/>
              </a:tblGrid>
              <a:tr h="756550">
                <a:tc>
                  <a:txBody>
                    <a:bodyPr/>
                    <a:lstStyle/>
                    <a:p>
                      <a:pPr indent="-127000" lvl="0" marL="0" marR="0" rtl="0" algn="l">
                        <a:spcBef>
                          <a:spcPts val="0"/>
                        </a:spcBef>
                        <a:spcAft>
                          <a:spcPts val="0"/>
                        </a:spcAft>
                        <a:buClr>
                          <a:schemeClr val="dk1"/>
                        </a:buClr>
                        <a:buSzPts val="2000"/>
                        <a:buFont typeface="Arial"/>
                        <a:buChar char="•"/>
                      </a:pPr>
                      <a:r>
                        <a:rPr lang="es-AR" sz="2000">
                          <a:solidFill>
                            <a:schemeClr val="dk1"/>
                          </a:solidFill>
                          <a:latin typeface="Roboto"/>
                          <a:ea typeface="Roboto"/>
                          <a:cs typeface="Roboto"/>
                          <a:sym typeface="Roboto"/>
                        </a:rPr>
                        <a:t> Caption: </a:t>
                      </a:r>
                      <a:r>
                        <a:rPr b="0" lang="es-AR" sz="2000">
                          <a:solidFill>
                            <a:schemeClr val="dk1"/>
                          </a:solidFill>
                          <a:latin typeface="Roboto"/>
                          <a:ea typeface="Roboto"/>
                          <a:cs typeface="Roboto"/>
                          <a:sym typeface="Roboto"/>
                        </a:rPr>
                        <a:t>Visitantes</a:t>
                      </a:r>
                      <a:r>
                        <a:rPr b="0" lang="es-AR" sz="2000">
                          <a:solidFill>
                            <a:schemeClr val="dk1"/>
                          </a:solidFill>
                          <a:latin typeface="Roboto"/>
                          <a:ea typeface="Roboto"/>
                          <a:cs typeface="Roboto"/>
                          <a:sym typeface="Roboto"/>
                        </a:rPr>
                        <a:t> de </a:t>
                      </a:r>
                      <a:r>
                        <a:rPr b="0" lang="es-AR" sz="2000">
                          <a:solidFill>
                            <a:schemeClr val="dk1"/>
                          </a:solidFill>
                          <a:latin typeface="Roboto"/>
                          <a:ea typeface="Roboto"/>
                          <a:cs typeface="Roboto"/>
                          <a:sym typeface="Roboto"/>
                        </a:rPr>
                        <a:t>ejemplo</a:t>
                      </a:r>
                      <a:r>
                        <a:rPr b="0" lang="es-AR" sz="2000">
                          <a:solidFill>
                            <a:schemeClr val="dk1"/>
                          </a:solidFill>
                          <a:latin typeface="Roboto"/>
                          <a:ea typeface="Roboto"/>
                          <a:cs typeface="Roboto"/>
                          <a:sym typeface="Roboto"/>
                        </a:rPr>
                        <a:t>.com por países.</a:t>
                      </a:r>
                      <a:endParaRPr b="0" sz="2000">
                        <a:solidFill>
                          <a:schemeClr val="dk1"/>
                        </a:solidFill>
                        <a:latin typeface="Roboto"/>
                        <a:ea typeface="Roboto"/>
                        <a:cs typeface="Roboto"/>
                        <a:sym typeface="Roboto"/>
                      </a:endParaRPr>
                    </a:p>
                  </a:txBody>
                  <a:tcPr marT="45725" marB="45725" marR="91450" marL="91450">
                    <a:solidFill>
                      <a:schemeClr val="lt1"/>
                    </a:solidFill>
                  </a:tcPr>
                </a:tc>
              </a:tr>
              <a:tr h="2401250">
                <a:tc>
                  <a:txBody>
                    <a:bodyPr/>
                    <a:lstStyle/>
                    <a:p>
                      <a:pPr indent="-127000" lvl="0" marL="0" marR="0" rtl="0" algn="l">
                        <a:spcBef>
                          <a:spcPts val="0"/>
                        </a:spcBef>
                        <a:spcAft>
                          <a:spcPts val="0"/>
                        </a:spcAft>
                        <a:buClr>
                          <a:schemeClr val="dk1"/>
                        </a:buClr>
                        <a:buSzPts val="2000"/>
                        <a:buFont typeface="Arial"/>
                        <a:buChar char="•"/>
                      </a:pPr>
                      <a:r>
                        <a:rPr b="1" lang="es-AR" sz="2000">
                          <a:solidFill>
                            <a:schemeClr val="dk1"/>
                          </a:solidFill>
                          <a:latin typeface="Roboto"/>
                          <a:ea typeface="Roboto"/>
                          <a:cs typeface="Roboto"/>
                          <a:sym typeface="Roboto"/>
                        </a:rPr>
                        <a:t> Summary</a:t>
                      </a:r>
                      <a:r>
                        <a:rPr lang="es-AR" sz="2000">
                          <a:solidFill>
                            <a:schemeClr val="dk1"/>
                          </a:solidFill>
                          <a:latin typeface="Roboto"/>
                          <a:ea typeface="Roboto"/>
                          <a:cs typeface="Roboto"/>
                          <a:sym typeface="Roboto"/>
                        </a:rPr>
                        <a:t>:</a:t>
                      </a:r>
                      <a:r>
                        <a:rPr lang="es-AR" sz="2000">
                          <a:solidFill>
                            <a:schemeClr val="dk1"/>
                          </a:solidFill>
                          <a:latin typeface="Roboto"/>
                          <a:ea typeface="Roboto"/>
                          <a:cs typeface="Roboto"/>
                          <a:sym typeface="Roboto"/>
                        </a:rPr>
                        <a:t> Visitantes que hemos tenido en </a:t>
                      </a:r>
                      <a:r>
                        <a:rPr lang="es-AR" sz="2000">
                          <a:latin typeface="Roboto"/>
                          <a:ea typeface="Roboto"/>
                          <a:cs typeface="Roboto"/>
                          <a:sym typeface="Roboto"/>
                        </a:rPr>
                        <a:t>ejemplo</a:t>
                      </a:r>
                      <a:r>
                        <a:rPr lang="es-AR" sz="2000">
                          <a:solidFill>
                            <a:schemeClr val="dk1"/>
                          </a:solidFill>
                          <a:latin typeface="Roboto"/>
                          <a:ea typeface="Roboto"/>
                          <a:cs typeface="Roboto"/>
                          <a:sym typeface="Roboto"/>
                        </a:rPr>
                        <a:t>.com clasificados por países y meses. De cada país se indica que número de usuarios hablan español y </a:t>
                      </a:r>
                      <a:r>
                        <a:rPr lang="es-AR" sz="2000">
                          <a:latin typeface="Roboto"/>
                          <a:ea typeface="Roboto"/>
                          <a:cs typeface="Roboto"/>
                          <a:sym typeface="Roboto"/>
                        </a:rPr>
                        <a:t>cuáles</a:t>
                      </a:r>
                      <a:r>
                        <a:rPr lang="es-AR" sz="2000">
                          <a:solidFill>
                            <a:schemeClr val="dk1"/>
                          </a:solidFill>
                          <a:latin typeface="Roboto"/>
                          <a:ea typeface="Roboto"/>
                          <a:cs typeface="Roboto"/>
                          <a:sym typeface="Roboto"/>
                        </a:rPr>
                        <a:t> no.</a:t>
                      </a:r>
                      <a:endParaRPr sz="2000">
                        <a:solidFill>
                          <a:schemeClr val="dk1"/>
                        </a:solidFill>
                        <a:latin typeface="Roboto"/>
                        <a:ea typeface="Roboto"/>
                        <a:cs typeface="Roboto"/>
                        <a:sym typeface="Roboto"/>
                      </a:endParaRPr>
                    </a:p>
                  </a:txBody>
                  <a:tcPr marT="45725" marB="45725" marR="91450" marL="91450">
                    <a:solidFill>
                      <a:schemeClr val="lt1"/>
                    </a:solidFill>
                  </a:tcPr>
                </a:tc>
              </a:tr>
              <a:tr h="2730175">
                <a:tc>
                  <a:txBody>
                    <a:bodyPr/>
                    <a:lstStyle/>
                    <a:p>
                      <a:pPr indent="-127000" lvl="0" marL="0" marR="0" rtl="0" algn="l">
                        <a:spcBef>
                          <a:spcPts val="0"/>
                        </a:spcBef>
                        <a:spcAft>
                          <a:spcPts val="0"/>
                        </a:spcAft>
                        <a:buClr>
                          <a:schemeClr val="dk1"/>
                        </a:buClr>
                        <a:buSzPts val="2000"/>
                        <a:buFont typeface="Roboto"/>
                        <a:buChar char="•"/>
                      </a:pPr>
                      <a:r>
                        <a:rPr lang="es-AR" sz="2000">
                          <a:solidFill>
                            <a:schemeClr val="dk1"/>
                          </a:solidFill>
                          <a:latin typeface="Roboto"/>
                          <a:ea typeface="Roboto"/>
                          <a:cs typeface="Roboto"/>
                          <a:sym typeface="Roboto"/>
                        </a:rPr>
                        <a:t> Argentina, si, Enero=10, Argentina, no, Enero=0, Chile, si, Enero=15, Chile, no, Enero=5, Argentina, si, Febrero=11, Argentina, no, Febrero=0, Chile, si, Febrero=20, Chile, no, Febrero=2</a:t>
                      </a:r>
                      <a:endParaRPr sz="2000">
                        <a:solidFill>
                          <a:schemeClr val="dk1"/>
                        </a:solidFill>
                        <a:latin typeface="Roboto"/>
                        <a:ea typeface="Roboto"/>
                        <a:cs typeface="Roboto"/>
                        <a:sym typeface="Roboto"/>
                      </a:endParaRPr>
                    </a:p>
                  </a:txBody>
                  <a:tcPr marT="45725" marB="45725" marR="91450" marL="91450">
                    <a:solidFill>
                      <a:schemeClr val="lt1"/>
                    </a:solidFill>
                  </a:tcPr>
                </a:tc>
              </a:tr>
            </a:tbl>
          </a:graphicData>
        </a:graphic>
      </p:graphicFrame>
      <p:sp>
        <p:nvSpPr>
          <p:cNvPr id="382" name="Google Shape;382;p44"/>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89" name="Google Shape;389;p48"/>
          <p:cNvSpPr txBox="1"/>
          <p:nvPr>
            <p:ph idx="1" type="body"/>
          </p:nvPr>
        </p:nvSpPr>
        <p:spPr>
          <a:xfrm>
            <a:off x="430213" y="1916113"/>
            <a:ext cx="8229600" cy="4393207"/>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Formularios</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¿Dónde se sitúa la etiqueta respecto al campo?</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Técnica G162</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Antes del campo:</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Área de Texto.</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Lista.</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Campo de texto.</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Después del campo:</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Casilla de Verificación.</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Botones de radio.</a:t>
            </a:r>
            <a:endParaRPr>
              <a:latin typeface="Roboto"/>
              <a:ea typeface="Roboto"/>
              <a:cs typeface="Roboto"/>
              <a:sym typeface="Roboto"/>
            </a:endParaRPr>
          </a:p>
          <a:p>
            <a:pPr indent="-158750" lvl="1" marL="742950" rtl="0" algn="just">
              <a:lnSpc>
                <a:spcPct val="90000"/>
              </a:lnSpc>
              <a:spcBef>
                <a:spcPts val="400"/>
              </a:spcBef>
              <a:spcAft>
                <a:spcPts val="0"/>
              </a:spcAft>
              <a:buClr>
                <a:schemeClr val="dk1"/>
              </a:buClr>
              <a:buSzPts val="2000"/>
              <a:buFont typeface="Arial"/>
              <a:buNone/>
            </a:pPr>
            <a:r>
              <a:t/>
            </a:r>
            <a:endParaRPr/>
          </a:p>
        </p:txBody>
      </p:sp>
      <p:pic>
        <p:nvPicPr>
          <p:cNvPr id="390" name="Google Shape;390;p48"/>
          <p:cNvPicPr preferRelativeResize="0"/>
          <p:nvPr/>
        </p:nvPicPr>
        <p:blipFill rotWithShape="1">
          <a:blip r:embed="rId3">
            <a:alphaModFix/>
          </a:blip>
          <a:srcRect b="33071" l="9229" r="71582" t="58073"/>
          <a:stretch/>
        </p:blipFill>
        <p:spPr>
          <a:xfrm>
            <a:off x="4582340" y="3132935"/>
            <a:ext cx="4104456" cy="1420372"/>
          </a:xfrm>
          <a:prstGeom prst="rect">
            <a:avLst/>
          </a:prstGeom>
          <a:noFill/>
          <a:ln>
            <a:noFill/>
          </a:ln>
        </p:spPr>
      </p:pic>
      <p:pic>
        <p:nvPicPr>
          <p:cNvPr id="391" name="Google Shape;391;p48"/>
          <p:cNvPicPr preferRelativeResize="0"/>
          <p:nvPr/>
        </p:nvPicPr>
        <p:blipFill rotWithShape="1">
          <a:blip r:embed="rId4">
            <a:alphaModFix/>
          </a:blip>
          <a:srcRect b="46874" l="9229" r="71582" t="44270"/>
          <a:stretch/>
        </p:blipFill>
        <p:spPr>
          <a:xfrm>
            <a:off x="4591465" y="4689076"/>
            <a:ext cx="4104456" cy="1420372"/>
          </a:xfrm>
          <a:prstGeom prst="rect">
            <a:avLst/>
          </a:prstGeom>
          <a:noFill/>
          <a:ln>
            <a:noFill/>
          </a:ln>
        </p:spPr>
      </p:pic>
      <p:sp>
        <p:nvSpPr>
          <p:cNvPr id="392" name="Google Shape;392;p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399" name="Google Shape;399;p52"/>
          <p:cNvSpPr txBox="1"/>
          <p:nvPr>
            <p:ph idx="1" type="body"/>
          </p:nvPr>
        </p:nvSpPr>
        <p:spPr>
          <a:xfrm>
            <a:off x="430213" y="1916113"/>
            <a:ext cx="8229600" cy="4393207"/>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Formularios</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¿Cómo prevenir los errores de los usuarios en los formularios?</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Identificar los campos obligatorios (Técnica H90)</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Nombre (obligatorio):                                                       </a:t>
            </a:r>
            <a:r>
              <a:rPr b="1" lang="es-AR">
                <a:solidFill>
                  <a:srgbClr val="00B050"/>
                </a:solidFill>
                <a:latin typeface="Roboto"/>
                <a:ea typeface="Roboto"/>
                <a:cs typeface="Roboto"/>
                <a:sym typeface="Roboto"/>
              </a:rPr>
              <a:t>BIEN</a:t>
            </a:r>
            <a:endParaRPr>
              <a:latin typeface="Roboto"/>
              <a:ea typeface="Roboto"/>
              <a:cs typeface="Roboto"/>
              <a:sym typeface="Roboto"/>
            </a:endParaRPr>
          </a:p>
        </p:txBody>
      </p:sp>
      <p:sp>
        <p:nvSpPr>
          <p:cNvPr id="400" name="Google Shape;400;p52"/>
          <p:cNvSpPr txBox="1"/>
          <p:nvPr/>
        </p:nvSpPr>
        <p:spPr>
          <a:xfrm>
            <a:off x="3988669" y="4343642"/>
            <a:ext cx="3006300" cy="369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52"/>
          <p:cNvSpPr txBox="1"/>
          <p:nvPr/>
        </p:nvSpPr>
        <p:spPr>
          <a:xfrm>
            <a:off x="2413512" y="4337697"/>
            <a:ext cx="1470300" cy="369300"/>
          </a:xfrm>
          <a:prstGeom prst="rect">
            <a:avLst/>
          </a:prstGeom>
          <a:noFill/>
          <a:ln cap="flat" cmpd="sng" w="25400">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409" name="Google Shape;409;p53"/>
          <p:cNvSpPr txBox="1"/>
          <p:nvPr>
            <p:ph idx="1" type="body"/>
          </p:nvPr>
        </p:nvSpPr>
        <p:spPr>
          <a:xfrm>
            <a:off x="430213" y="1916113"/>
            <a:ext cx="8229600" cy="4393207"/>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Formularios</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¿Cómo prevenir los errores de los usuarios en los formularios?</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No identificar sólo por el color  (G205)</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Nombre:                                                      </a:t>
            </a:r>
            <a:r>
              <a:rPr b="1" lang="es-AR">
                <a:solidFill>
                  <a:srgbClr val="FF0000"/>
                </a:solidFill>
                <a:latin typeface="Roboto"/>
                <a:ea typeface="Roboto"/>
                <a:cs typeface="Roboto"/>
                <a:sym typeface="Roboto"/>
              </a:rPr>
              <a:t>MAL</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Arial"/>
              <a:buNone/>
            </a:pPr>
            <a:r>
              <a:t/>
            </a:r>
            <a:endParaRPr b="1">
              <a:solidFill>
                <a:srgbClr val="FF0000"/>
              </a:solidFill>
              <a:latin typeface="Roboto"/>
              <a:ea typeface="Roboto"/>
              <a:cs typeface="Roboto"/>
              <a:sym typeface="Roboto"/>
            </a:endParaRPr>
          </a:p>
          <a:p>
            <a:pPr indent="-228600" lvl="2" marL="1143000" rtl="0" algn="l">
              <a:lnSpc>
                <a:spcPct val="115000"/>
              </a:lnSpc>
              <a:spcBef>
                <a:spcPts val="400"/>
              </a:spcBef>
              <a:spcAft>
                <a:spcPts val="0"/>
              </a:spcAft>
              <a:buClr>
                <a:srgbClr val="00B0F0"/>
              </a:buClr>
              <a:buSzPts val="2000"/>
              <a:buFont typeface="Arial"/>
              <a:buNone/>
            </a:pPr>
            <a:r>
              <a:rPr b="1" lang="es-AR">
                <a:solidFill>
                  <a:srgbClr val="00B0F0"/>
                </a:solidFill>
                <a:latin typeface="Roboto"/>
                <a:ea typeface="Roboto"/>
                <a:cs typeface="Roboto"/>
                <a:sym typeface="Roboto"/>
              </a:rPr>
              <a:t>Nombre:</a:t>
            </a:r>
            <a:r>
              <a:rPr lang="es-AR">
                <a:latin typeface="Roboto"/>
                <a:ea typeface="Roboto"/>
                <a:cs typeface="Roboto"/>
                <a:sym typeface="Roboto"/>
              </a:rPr>
              <a:t>                                                      </a:t>
            </a:r>
            <a:r>
              <a:rPr b="1" lang="es-AR">
                <a:solidFill>
                  <a:srgbClr val="FF0000"/>
                </a:solidFill>
                <a:latin typeface="Roboto"/>
                <a:ea typeface="Roboto"/>
                <a:cs typeface="Roboto"/>
                <a:sym typeface="Roboto"/>
              </a:rPr>
              <a:t>MAL</a:t>
            </a:r>
            <a:endParaRPr>
              <a:latin typeface="Roboto"/>
              <a:ea typeface="Roboto"/>
              <a:cs typeface="Roboto"/>
              <a:sym typeface="Roboto"/>
            </a:endParaRPr>
          </a:p>
        </p:txBody>
      </p:sp>
      <p:sp>
        <p:nvSpPr>
          <p:cNvPr id="410" name="Google Shape;410;p53"/>
          <p:cNvSpPr txBox="1"/>
          <p:nvPr/>
        </p:nvSpPr>
        <p:spPr>
          <a:xfrm>
            <a:off x="2573879" y="4284267"/>
            <a:ext cx="3006300" cy="3693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53"/>
          <p:cNvSpPr txBox="1"/>
          <p:nvPr/>
        </p:nvSpPr>
        <p:spPr>
          <a:xfrm>
            <a:off x="2573878" y="5094382"/>
            <a:ext cx="3006300" cy="369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419" name="Google Shape;419;p54"/>
          <p:cNvSpPr txBox="1"/>
          <p:nvPr>
            <p:ph idx="1" type="body"/>
          </p:nvPr>
        </p:nvSpPr>
        <p:spPr>
          <a:xfrm>
            <a:off x="430213" y="1916113"/>
            <a:ext cx="8229600" cy="4393207"/>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Formularios</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¿Cómo prevenir los errores de los usuarios en los formularios?</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Informa del formato requerido (Técnica G89)</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Fecha (dd/mm/aaaa):                                                   </a:t>
            </a:r>
            <a:r>
              <a:rPr b="1" lang="es-AR">
                <a:solidFill>
                  <a:srgbClr val="00B050"/>
                </a:solidFill>
                <a:latin typeface="Roboto"/>
                <a:ea typeface="Roboto"/>
                <a:cs typeface="Roboto"/>
                <a:sym typeface="Roboto"/>
              </a:rPr>
              <a:t>BIEN</a:t>
            </a:r>
            <a:endParaRPr>
              <a:latin typeface="Roboto"/>
              <a:ea typeface="Roboto"/>
              <a:cs typeface="Roboto"/>
              <a:sym typeface="Roboto"/>
            </a:endParaRPr>
          </a:p>
          <a:p>
            <a:pPr indent="-228600" lvl="2" marL="1143000" rtl="0" algn="l">
              <a:lnSpc>
                <a:spcPct val="115000"/>
              </a:lnSpc>
              <a:spcBef>
                <a:spcPts val="400"/>
              </a:spcBef>
              <a:spcAft>
                <a:spcPts val="0"/>
              </a:spcAft>
              <a:buClr>
                <a:srgbClr val="00B050"/>
              </a:buClr>
              <a:buSzPts val="2000"/>
              <a:buFont typeface="Arial"/>
              <a:buNone/>
            </a:pPr>
            <a:r>
              <a:rPr lang="es-AR">
                <a:latin typeface="Roboto"/>
                <a:ea typeface="Roboto"/>
                <a:cs typeface="Roboto"/>
                <a:sym typeface="Roboto"/>
              </a:rPr>
              <a:t>Por ejemplo: 15/11/2021</a:t>
            </a:r>
            <a:endParaRPr b="1">
              <a:solidFill>
                <a:srgbClr val="00B050"/>
              </a:solidFill>
              <a:latin typeface="Roboto"/>
              <a:ea typeface="Roboto"/>
              <a:cs typeface="Roboto"/>
              <a:sym typeface="Roboto"/>
            </a:endParaRPr>
          </a:p>
        </p:txBody>
      </p:sp>
      <p:sp>
        <p:nvSpPr>
          <p:cNvPr id="420" name="Google Shape;420;p54"/>
          <p:cNvSpPr txBox="1"/>
          <p:nvPr/>
        </p:nvSpPr>
        <p:spPr>
          <a:xfrm>
            <a:off x="3995936" y="4360467"/>
            <a:ext cx="3006300" cy="369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Contenido accesible</a:t>
            </a:r>
            <a:endParaRPr>
              <a:latin typeface="Roboto"/>
              <a:ea typeface="Roboto"/>
              <a:cs typeface="Roboto"/>
              <a:sym typeface="Roboto"/>
            </a:endParaRPr>
          </a:p>
        </p:txBody>
      </p:sp>
      <p:sp>
        <p:nvSpPr>
          <p:cNvPr id="428" name="Google Shape;428;p56"/>
          <p:cNvSpPr txBox="1"/>
          <p:nvPr>
            <p:ph idx="1" type="body"/>
          </p:nvPr>
        </p:nvSpPr>
        <p:spPr>
          <a:xfrm>
            <a:off x="461529" y="1523053"/>
            <a:ext cx="8229600" cy="1008831"/>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Formularios</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Ejemplo:</a:t>
            </a:r>
            <a:endParaRPr>
              <a:latin typeface="Roboto"/>
              <a:ea typeface="Roboto"/>
              <a:cs typeface="Roboto"/>
              <a:sym typeface="Roboto"/>
            </a:endParaRPr>
          </a:p>
        </p:txBody>
      </p:sp>
      <p:sp>
        <p:nvSpPr>
          <p:cNvPr id="429" name="Google Shape;429;p56"/>
          <p:cNvSpPr txBox="1"/>
          <p:nvPr/>
        </p:nvSpPr>
        <p:spPr>
          <a:xfrm>
            <a:off x="683568" y="2492896"/>
            <a:ext cx="4032448"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Suscripción al boletín de noticias</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s-AR" sz="2000">
                <a:solidFill>
                  <a:schemeClr val="dk1"/>
                </a:solidFill>
                <a:latin typeface="Arial"/>
                <a:ea typeface="Arial"/>
                <a:cs typeface="Arial"/>
                <a:sym typeface="Arial"/>
              </a:rPr>
              <a:t>Nombre y apellidos (obligatorios):</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s-AR" sz="2000">
                <a:solidFill>
                  <a:schemeClr val="dk1"/>
                </a:solidFill>
                <a:latin typeface="Arial"/>
                <a:ea typeface="Arial"/>
                <a:cs typeface="Arial"/>
                <a:sym typeface="Arial"/>
              </a:rPr>
              <a:t>Email (obligatorio):</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430" name="Google Shape;430;p56"/>
          <p:cNvSpPr txBox="1"/>
          <p:nvPr/>
        </p:nvSpPr>
        <p:spPr>
          <a:xfrm>
            <a:off x="706699" y="3963912"/>
            <a:ext cx="2501900" cy="40011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Pablo Pandolfo</a:t>
            </a:r>
            <a:endParaRPr/>
          </a:p>
        </p:txBody>
      </p:sp>
      <p:sp>
        <p:nvSpPr>
          <p:cNvPr id="431" name="Google Shape;431;p56"/>
          <p:cNvSpPr txBox="1"/>
          <p:nvPr/>
        </p:nvSpPr>
        <p:spPr>
          <a:xfrm>
            <a:off x="728479" y="5254903"/>
            <a:ext cx="2501900" cy="40011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432" name="Google Shape;432;p56"/>
          <p:cNvSpPr txBox="1"/>
          <p:nvPr/>
        </p:nvSpPr>
        <p:spPr>
          <a:xfrm>
            <a:off x="706700" y="5765200"/>
            <a:ext cx="1772100" cy="400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Suscribirme</a:t>
            </a:r>
            <a:endParaRPr/>
          </a:p>
        </p:txBody>
      </p:sp>
      <p:sp>
        <p:nvSpPr>
          <p:cNvPr id="433" name="Google Shape;433;p56"/>
          <p:cNvSpPr/>
          <p:nvPr/>
        </p:nvSpPr>
        <p:spPr>
          <a:xfrm>
            <a:off x="3848912" y="5937491"/>
            <a:ext cx="609600" cy="217946"/>
          </a:xfrm>
          <a:prstGeom prst="right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56"/>
          <p:cNvSpPr txBox="1"/>
          <p:nvPr/>
        </p:nvSpPr>
        <p:spPr>
          <a:xfrm>
            <a:off x="4857877" y="2492896"/>
            <a:ext cx="4127500"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Suscripción al boletín de noticias</a:t>
            </a:r>
            <a:endParaRPr/>
          </a:p>
          <a:p>
            <a:pPr indent="0" lvl="0" marL="0" marR="0" rtl="0" algn="l">
              <a:spcBef>
                <a:spcPts val="0"/>
              </a:spcBef>
              <a:spcAft>
                <a:spcPts val="0"/>
              </a:spcAft>
              <a:buNone/>
            </a:pPr>
            <a:r>
              <a:rPr b="1" lang="es-AR" sz="1600">
                <a:solidFill>
                  <a:schemeClr val="dk1"/>
                </a:solidFill>
                <a:latin typeface="Arial"/>
                <a:ea typeface="Arial"/>
                <a:cs typeface="Arial"/>
                <a:sym typeface="Arial"/>
              </a:rPr>
              <a:t>Ha ocurrido un error: El </a:t>
            </a:r>
            <a:r>
              <a:rPr b="1" lang="es-AR" sz="1600" u="sng">
                <a:solidFill>
                  <a:schemeClr val="dk1"/>
                </a:solidFill>
                <a:latin typeface="Arial"/>
                <a:ea typeface="Arial"/>
                <a:cs typeface="Arial"/>
                <a:sym typeface="Arial"/>
              </a:rPr>
              <a:t>campo “Email” </a:t>
            </a:r>
            <a:r>
              <a:rPr b="1" lang="es-AR" sz="1600">
                <a:solidFill>
                  <a:schemeClr val="dk1"/>
                </a:solidFill>
                <a:latin typeface="Arial"/>
                <a:ea typeface="Arial"/>
                <a:cs typeface="Arial"/>
                <a:sym typeface="Arial"/>
              </a:rPr>
              <a:t>es obligatorio.</a:t>
            </a:r>
            <a:endParaRPr/>
          </a:p>
          <a:p>
            <a:pPr indent="0" lvl="0" marL="0" marR="0" rtl="0" algn="l">
              <a:spcBef>
                <a:spcPts val="0"/>
              </a:spcBef>
              <a:spcAft>
                <a:spcPts val="0"/>
              </a:spcAft>
              <a:buNone/>
            </a:pPr>
            <a:r>
              <a:rPr lang="es-AR" sz="2000">
                <a:solidFill>
                  <a:schemeClr val="dk1"/>
                </a:solidFill>
                <a:latin typeface="Arial"/>
                <a:ea typeface="Arial"/>
                <a:cs typeface="Arial"/>
                <a:sym typeface="Arial"/>
              </a:rPr>
              <a:t>Nombre y apellidos (obligatorios):</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s-AR" sz="2000">
                <a:solidFill>
                  <a:schemeClr val="dk1"/>
                </a:solidFill>
                <a:latin typeface="Arial"/>
                <a:ea typeface="Arial"/>
                <a:cs typeface="Arial"/>
                <a:sym typeface="Arial"/>
              </a:rPr>
              <a:t>Email (obligatorio): </a:t>
            </a:r>
            <a:r>
              <a:rPr b="1" lang="es-AR" sz="1600">
                <a:solidFill>
                  <a:srgbClr val="0070C0"/>
                </a:solidFill>
                <a:latin typeface="Arial"/>
                <a:ea typeface="Arial"/>
                <a:cs typeface="Arial"/>
                <a:sym typeface="Arial"/>
              </a:rPr>
              <a:t>Por favor, indique su email.</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435" name="Google Shape;435;p56"/>
          <p:cNvSpPr txBox="1"/>
          <p:nvPr/>
        </p:nvSpPr>
        <p:spPr>
          <a:xfrm>
            <a:off x="4950420" y="3964994"/>
            <a:ext cx="2501900" cy="40011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Pablo Pandolfo</a:t>
            </a:r>
            <a:endParaRPr/>
          </a:p>
        </p:txBody>
      </p:sp>
      <p:sp>
        <p:nvSpPr>
          <p:cNvPr id="436" name="Google Shape;436;p56"/>
          <p:cNvSpPr txBox="1"/>
          <p:nvPr/>
        </p:nvSpPr>
        <p:spPr>
          <a:xfrm>
            <a:off x="4969371" y="5254903"/>
            <a:ext cx="2501900" cy="400110"/>
          </a:xfrm>
          <a:prstGeom prst="rect">
            <a:avLst/>
          </a:prstGeom>
          <a:solidFill>
            <a:schemeClr val="accent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437" name="Google Shape;437;p56"/>
          <p:cNvSpPr txBox="1"/>
          <p:nvPr/>
        </p:nvSpPr>
        <p:spPr>
          <a:xfrm>
            <a:off x="4969375" y="5769350"/>
            <a:ext cx="1772100" cy="400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Suscribirme</a:t>
            </a:r>
            <a:endParaRPr/>
          </a:p>
        </p:txBody>
      </p:sp>
      <p:sp>
        <p:nvSpPr>
          <p:cNvPr id="438" name="Google Shape;438;p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445" name="Google Shape;445;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446" name="Google Shape;446;p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53" name="Google Shape;453;p58"/>
          <p:cNvSpPr txBox="1"/>
          <p:nvPr>
            <p:ph idx="1" type="body"/>
          </p:nvPr>
        </p:nvSpPr>
        <p:spPr>
          <a:xfrm>
            <a:off x="430213" y="1916113"/>
            <a:ext cx="8229600" cy="4393207"/>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Arial"/>
              <a:buChar char="•"/>
            </a:pPr>
            <a:r>
              <a:rPr lang="es-AR">
                <a:latin typeface="Roboto"/>
                <a:ea typeface="Roboto"/>
                <a:cs typeface="Roboto"/>
                <a:sym typeface="Roboto"/>
              </a:rPr>
              <a:t>Proporcionar medios para ayudar a los usuarios a navegar, encontrar contenido y determinar </a:t>
            </a:r>
            <a:r>
              <a:rPr lang="es-AR">
                <a:latin typeface="Roboto"/>
                <a:ea typeface="Roboto"/>
                <a:cs typeface="Roboto"/>
                <a:sym typeface="Roboto"/>
              </a:rPr>
              <a:t>dónde</a:t>
            </a:r>
            <a:r>
              <a:rPr lang="es-AR">
                <a:latin typeface="Roboto"/>
                <a:ea typeface="Roboto"/>
                <a:cs typeface="Roboto"/>
                <a:sym typeface="Roboto"/>
              </a:rPr>
              <a:t> se encuentran.</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Objetivos  de una navegación accesible:</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Que el usuario encuentre lo que necesita.</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Que el usuario en todo momento pueda contestar a las preguntas:</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¿Dónde estoy? (ubicación y orientación)</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¿A dónde puedo ir? (navegación)</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p:txBody>
      </p:sp>
      <p:sp>
        <p:nvSpPr>
          <p:cNvPr id="454" name="Google Shape;454;p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61" name="Google Shape;461;p60"/>
          <p:cNvSpPr txBox="1"/>
          <p:nvPr>
            <p:ph idx="1" type="body"/>
          </p:nvPr>
        </p:nvSpPr>
        <p:spPr>
          <a:xfrm>
            <a:off x="323528" y="1635994"/>
            <a:ext cx="8229600" cy="4609231"/>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El título de la página</a:t>
            </a:r>
            <a:endParaRPr>
              <a:latin typeface="Roboto"/>
              <a:ea typeface="Roboto"/>
              <a:cs typeface="Roboto"/>
              <a:sym typeface="Roboto"/>
            </a:endParaRPr>
          </a:p>
          <a:p>
            <a:pPr indent="0" lvl="1" marL="4572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2" marL="8572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p:txBody>
      </p:sp>
      <p:sp>
        <p:nvSpPr>
          <p:cNvPr id="462" name="Google Shape;462;p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graphicFrame>
        <p:nvGraphicFramePr>
          <p:cNvPr id="463" name="Google Shape;463;p60"/>
          <p:cNvGraphicFramePr/>
          <p:nvPr/>
        </p:nvGraphicFramePr>
        <p:xfrm>
          <a:off x="508002" y="2736909"/>
          <a:ext cx="3000000" cy="3000000"/>
        </p:xfrm>
        <a:graphic>
          <a:graphicData uri="http://schemas.openxmlformats.org/drawingml/2006/table">
            <a:tbl>
              <a:tblPr bandRow="1" firstRow="1">
                <a:noFill/>
                <a:tableStyleId>{48C4079C-EF73-48F6-8475-FF6FFDEEEADA}</a:tableStyleId>
              </a:tblPr>
              <a:tblGrid>
                <a:gridCol w="4064000"/>
                <a:gridCol w="4064000"/>
              </a:tblGrid>
              <a:tr h="770600">
                <a:tc>
                  <a:txBody>
                    <a:bodyPr/>
                    <a:lstStyle/>
                    <a:p>
                      <a:pPr indent="0" lvl="0" marL="0" marR="0" rtl="0" algn="ctr">
                        <a:spcBef>
                          <a:spcPts val="0"/>
                        </a:spcBef>
                        <a:spcAft>
                          <a:spcPts val="0"/>
                        </a:spcAft>
                        <a:buNone/>
                      </a:pPr>
                      <a:r>
                        <a:rPr lang="es-AR" sz="2000">
                          <a:solidFill>
                            <a:srgbClr val="FF0000"/>
                          </a:solidFill>
                        </a:rPr>
                        <a:t>Pagina 1</a:t>
                      </a:r>
                      <a:endParaRPr>
                        <a:solidFill>
                          <a:srgbClr val="FF0000"/>
                        </a:solidFill>
                      </a:endParaRPr>
                    </a:p>
                  </a:txBody>
                  <a:tcPr marT="45725" marB="45725" marR="91450" marL="91450"/>
                </a:tc>
                <a:tc>
                  <a:txBody>
                    <a:bodyPr/>
                    <a:lstStyle/>
                    <a:p>
                      <a:pPr indent="0" lvl="0" marL="0" marR="0" rtl="0" algn="ctr">
                        <a:spcBef>
                          <a:spcPts val="0"/>
                        </a:spcBef>
                        <a:spcAft>
                          <a:spcPts val="0"/>
                        </a:spcAft>
                        <a:buNone/>
                      </a:pPr>
                      <a:r>
                        <a:rPr lang="es-AR" sz="2000">
                          <a:solidFill>
                            <a:srgbClr val="00B050"/>
                          </a:solidFill>
                        </a:rPr>
                        <a:t>Resultados Elecciones Argentina Noviembre 2021</a:t>
                      </a:r>
                      <a:endParaRPr sz="2000">
                        <a:solidFill>
                          <a:srgbClr val="00B050"/>
                        </a:solidFill>
                      </a:endParaRPr>
                    </a:p>
                  </a:txBody>
                  <a:tcPr marT="45725" marB="45725" marR="91450" marL="91450"/>
                </a:tc>
              </a:tr>
              <a:tr h="770600">
                <a:tc>
                  <a:txBody>
                    <a:bodyPr/>
                    <a:lstStyle/>
                    <a:p>
                      <a:pPr indent="0" lvl="0" marL="0" marR="0" rtl="0" algn="l">
                        <a:spcBef>
                          <a:spcPts val="0"/>
                        </a:spcBef>
                        <a:spcAft>
                          <a:spcPts val="0"/>
                        </a:spcAft>
                        <a:buNone/>
                      </a:pPr>
                      <a:r>
                        <a:rPr b="1" lang="es-AR" sz="2000"/>
                        <a:t>               Contenido URL</a:t>
                      </a:r>
                      <a:endParaRPr b="1" sz="2000"/>
                    </a:p>
                  </a:txBody>
                  <a:tcPr marT="45725" marB="45725" marR="91450" marL="91450"/>
                </a:tc>
                <a:tc>
                  <a:txBody>
                    <a:bodyPr/>
                    <a:lstStyle/>
                    <a:p>
                      <a:pPr indent="0" lvl="0" marL="0" marR="0" rtl="0" algn="l">
                        <a:spcBef>
                          <a:spcPts val="0"/>
                        </a:spcBef>
                        <a:spcAft>
                          <a:spcPts val="0"/>
                        </a:spcAft>
                        <a:buNone/>
                      </a:pPr>
                      <a:r>
                        <a:rPr b="1" lang="es-AR" sz="2000">
                          <a:solidFill>
                            <a:srgbClr val="FF0000"/>
                          </a:solidFill>
                        </a:rPr>
                        <a:t>               </a:t>
                      </a:r>
                      <a:r>
                        <a:rPr b="1" lang="es-AR" sz="2000"/>
                        <a:t>Contenido URL</a:t>
                      </a:r>
                      <a:endParaRPr sz="2000"/>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01aa112f22_0_4"/>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70" name="Google Shape;470;g101aa112f22_0_4"/>
          <p:cNvSpPr txBox="1"/>
          <p:nvPr>
            <p:ph idx="1" type="body"/>
          </p:nvPr>
        </p:nvSpPr>
        <p:spPr>
          <a:xfrm>
            <a:off x="323528" y="1635994"/>
            <a:ext cx="8229600" cy="4609200"/>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El título de la página</a:t>
            </a:r>
            <a:endParaRPr>
              <a:latin typeface="Roboto"/>
              <a:ea typeface="Roboto"/>
              <a:cs typeface="Roboto"/>
              <a:sym typeface="Roboto"/>
            </a:endParaRPr>
          </a:p>
          <a:p>
            <a:pPr indent="0" lvl="1" marL="4572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2" marL="8572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p:txBody>
      </p:sp>
      <p:sp>
        <p:nvSpPr>
          <p:cNvPr id="471" name="Google Shape;471;g101aa112f22_0_4"/>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graphicFrame>
        <p:nvGraphicFramePr>
          <p:cNvPr id="472" name="Google Shape;472;g101aa112f22_0_4"/>
          <p:cNvGraphicFramePr/>
          <p:nvPr/>
        </p:nvGraphicFramePr>
        <p:xfrm>
          <a:off x="508002" y="2736909"/>
          <a:ext cx="3000000" cy="3000000"/>
        </p:xfrm>
        <a:graphic>
          <a:graphicData uri="http://schemas.openxmlformats.org/drawingml/2006/table">
            <a:tbl>
              <a:tblPr bandRow="1" firstRow="1">
                <a:noFill/>
                <a:tableStyleId>{48C4079C-EF73-48F6-8475-FF6FFDEEEADA}</a:tableStyleId>
              </a:tblPr>
              <a:tblGrid>
                <a:gridCol w="4064000"/>
                <a:gridCol w="4064000"/>
              </a:tblGrid>
              <a:tr h="770600">
                <a:tc>
                  <a:txBody>
                    <a:bodyPr/>
                    <a:lstStyle/>
                    <a:p>
                      <a:pPr indent="0" lvl="0" marL="0" marR="0" rtl="0" algn="ctr">
                        <a:spcBef>
                          <a:spcPts val="0"/>
                        </a:spcBef>
                        <a:spcAft>
                          <a:spcPts val="0"/>
                        </a:spcAft>
                        <a:buNone/>
                      </a:pPr>
                      <a:r>
                        <a:rPr lang="es-AR" sz="2000">
                          <a:solidFill>
                            <a:srgbClr val="FF0000"/>
                          </a:solidFill>
                        </a:rPr>
                        <a:t>Introduccion</a:t>
                      </a:r>
                      <a:endParaRPr>
                        <a:solidFill>
                          <a:srgbClr val="FF0000"/>
                        </a:solidFill>
                      </a:endParaRPr>
                    </a:p>
                  </a:txBody>
                  <a:tcPr marT="45725" marB="45725" marR="91450" marL="91450"/>
                </a:tc>
                <a:tc>
                  <a:txBody>
                    <a:bodyPr/>
                    <a:lstStyle/>
                    <a:p>
                      <a:pPr indent="0" lvl="0" marL="0" marR="0" rtl="0" algn="ctr">
                        <a:spcBef>
                          <a:spcPts val="0"/>
                        </a:spcBef>
                        <a:spcAft>
                          <a:spcPts val="0"/>
                        </a:spcAft>
                        <a:buNone/>
                      </a:pPr>
                      <a:r>
                        <a:rPr lang="es-AR" sz="2000">
                          <a:solidFill>
                            <a:srgbClr val="00B050"/>
                          </a:solidFill>
                        </a:rPr>
                        <a:t>Introducción a la programación funcional</a:t>
                      </a:r>
                      <a:endParaRPr sz="2000">
                        <a:solidFill>
                          <a:srgbClr val="00B050"/>
                        </a:solidFill>
                      </a:endParaRPr>
                    </a:p>
                  </a:txBody>
                  <a:tcPr marT="45725" marB="45725" marR="91450" marL="91450"/>
                </a:tc>
              </a:tr>
              <a:tr h="770600">
                <a:tc>
                  <a:txBody>
                    <a:bodyPr/>
                    <a:lstStyle/>
                    <a:p>
                      <a:pPr indent="0" lvl="0" marL="0" marR="0" rtl="0" algn="l">
                        <a:spcBef>
                          <a:spcPts val="0"/>
                        </a:spcBef>
                        <a:spcAft>
                          <a:spcPts val="0"/>
                        </a:spcAft>
                        <a:buNone/>
                      </a:pPr>
                      <a:r>
                        <a:rPr b="1" lang="es-AR" sz="2000"/>
                        <a:t>               Contenido URL</a:t>
                      </a:r>
                      <a:endParaRPr b="1" sz="2000"/>
                    </a:p>
                  </a:txBody>
                  <a:tcPr marT="45725" marB="45725" marR="91450" marL="91450"/>
                </a:tc>
                <a:tc>
                  <a:txBody>
                    <a:bodyPr/>
                    <a:lstStyle/>
                    <a:p>
                      <a:pPr indent="0" lvl="0" marL="0" marR="0" rtl="0" algn="l">
                        <a:spcBef>
                          <a:spcPts val="0"/>
                        </a:spcBef>
                        <a:spcAft>
                          <a:spcPts val="0"/>
                        </a:spcAft>
                        <a:buNone/>
                      </a:pPr>
                      <a:r>
                        <a:rPr b="1" lang="es-AR" sz="2000">
                          <a:solidFill>
                            <a:srgbClr val="FF0000"/>
                          </a:solidFill>
                        </a:rPr>
                        <a:t>               </a:t>
                      </a:r>
                      <a:r>
                        <a:rPr b="1" lang="es-AR" sz="2000"/>
                        <a:t>Contenido URL</a:t>
                      </a:r>
                      <a:endParaRPr sz="2000"/>
                    </a:p>
                  </a:txBody>
                  <a:tcPr marT="45725" marB="45725" marR="91450" marL="91450"/>
                </a:tc>
              </a:tr>
            </a:tbl>
          </a:graphicData>
        </a:graphic>
      </p:graphicFrame>
      <p:sp>
        <p:nvSpPr>
          <p:cNvPr id="473" name="Google Shape;473;g101aa112f22_0_4"/>
          <p:cNvSpPr txBox="1"/>
          <p:nvPr/>
        </p:nvSpPr>
        <p:spPr>
          <a:xfrm>
            <a:off x="2248550" y="2154825"/>
            <a:ext cx="84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1800">
                <a:solidFill>
                  <a:srgbClr val="FF0000"/>
                </a:solidFill>
              </a:rPr>
              <a:t>MAL</a:t>
            </a:r>
            <a:endParaRPr b="1" sz="1800">
              <a:solidFill>
                <a:srgbClr val="FF0000"/>
              </a:solidFill>
            </a:endParaRPr>
          </a:p>
        </p:txBody>
      </p:sp>
      <p:sp>
        <p:nvSpPr>
          <p:cNvPr id="474" name="Google Shape;474;g101aa112f22_0_4"/>
          <p:cNvSpPr txBox="1"/>
          <p:nvPr/>
        </p:nvSpPr>
        <p:spPr>
          <a:xfrm>
            <a:off x="6234550" y="2154825"/>
            <a:ext cx="84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1800">
                <a:solidFill>
                  <a:srgbClr val="00B050"/>
                </a:solidFill>
              </a:rPr>
              <a:t>BIEN</a:t>
            </a:r>
            <a:endParaRPr b="1" sz="1800">
              <a:solidFill>
                <a:srgbClr val="00B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14" name="Google Shape;114;p6"/>
          <p:cNvSpPr txBox="1"/>
          <p:nvPr>
            <p:ph idx="1" type="body"/>
          </p:nvPr>
        </p:nvSpPr>
        <p:spPr>
          <a:xfrm>
            <a:off x="457200" y="2046288"/>
            <a:ext cx="8229600" cy="4525962"/>
          </a:xfrm>
          <a:prstGeom prst="rect">
            <a:avLst/>
          </a:prstGeom>
          <a:noFill/>
          <a:ln>
            <a:noFill/>
          </a:ln>
        </p:spPr>
        <p:txBody>
          <a:bodyPr anchorCtr="0" anchor="t" bIns="45700" lIns="91425" spcFirstLastPara="1" rIns="91425" wrap="square" tIns="45700">
            <a:noAutofit/>
          </a:bodyPr>
          <a:lstStyle/>
          <a:p>
            <a:pPr indent="-3302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Hablar de Accesibilidad Web es hablar de un acceso universal a la Web, independientemente del tipo de:</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hardware,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software,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infraestructura de red,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idioma,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cultura,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localización geográfica y </a:t>
            </a:r>
            <a:endParaRPr>
              <a:latin typeface="Roboto"/>
              <a:ea typeface="Roboto"/>
              <a:cs typeface="Roboto"/>
              <a:sym typeface="Roboto"/>
            </a:endParaRPr>
          </a:p>
          <a:p>
            <a:pPr indent="-228600" lvl="3" marL="16002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capacidades de los usuarios.</a:t>
            </a:r>
            <a:endParaRPr>
              <a:latin typeface="Roboto"/>
              <a:ea typeface="Roboto"/>
              <a:cs typeface="Roboto"/>
              <a:sym typeface="Roboto"/>
            </a:endParaRPr>
          </a:p>
        </p:txBody>
      </p:sp>
      <p:sp>
        <p:nvSpPr>
          <p:cNvPr id="115" name="Google Shape;115;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01b50fe770_0_2"/>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81" name="Google Shape;481;g101b50fe770_0_2"/>
          <p:cNvSpPr txBox="1"/>
          <p:nvPr>
            <p:ph idx="1" type="body"/>
          </p:nvPr>
        </p:nvSpPr>
        <p:spPr>
          <a:xfrm>
            <a:off x="323528" y="1635994"/>
            <a:ext cx="8229600" cy="4609200"/>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El título de la página</a:t>
            </a:r>
            <a:endParaRPr>
              <a:latin typeface="Roboto"/>
              <a:ea typeface="Roboto"/>
              <a:cs typeface="Roboto"/>
              <a:sym typeface="Roboto"/>
            </a:endParaRPr>
          </a:p>
          <a:p>
            <a:pPr indent="0" lvl="1" marL="4572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a:p>
            <a:pPr indent="-215900" lvl="0" marL="3429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p:txBody>
      </p:sp>
      <p:sp>
        <p:nvSpPr>
          <p:cNvPr id="482" name="Google Shape;482;g101b50fe770_0_2"/>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
        <p:nvSpPr>
          <p:cNvPr id="483" name="Google Shape;483;g101b50fe770_0_2"/>
          <p:cNvSpPr txBox="1"/>
          <p:nvPr/>
        </p:nvSpPr>
        <p:spPr>
          <a:xfrm>
            <a:off x="850025" y="3663550"/>
            <a:ext cx="7176600" cy="5541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400"/>
              </a:spcBef>
              <a:spcAft>
                <a:spcPts val="0"/>
              </a:spcAft>
              <a:buNone/>
            </a:pPr>
            <a:r>
              <a:rPr lang="es-AR" sz="2400">
                <a:solidFill>
                  <a:schemeClr val="dk1"/>
                </a:solidFill>
                <a:latin typeface="Roboto"/>
                <a:ea typeface="Roboto"/>
                <a:cs typeface="Roboto"/>
                <a:sym typeface="Roboto"/>
              </a:rPr>
              <a:t>&lt;title&gt; Accesibilidad Web: ¿Qué es? &lt;/title&gt;</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90" name="Google Shape;490;p61"/>
          <p:cNvSpPr txBox="1"/>
          <p:nvPr>
            <p:ph idx="1" type="body"/>
          </p:nvPr>
        </p:nvSpPr>
        <p:spPr>
          <a:xfrm>
            <a:off x="553425" y="3259952"/>
            <a:ext cx="8229600" cy="654000"/>
          </a:xfrm>
          <a:prstGeom prst="rect">
            <a:avLst/>
          </a:prstGeom>
          <a:noFill/>
          <a:ln>
            <a:noFill/>
          </a:ln>
        </p:spPr>
        <p:txBody>
          <a:bodyPr anchorCtr="0" anchor="t" bIns="45700" lIns="91425" spcFirstLastPara="1" rIns="91425" wrap="square" tIns="45700">
            <a:noAutofit/>
          </a:bodyPr>
          <a:lstStyle/>
          <a:p>
            <a:pPr indent="0" lvl="2" marL="914400" rtl="0" algn="l">
              <a:lnSpc>
                <a:spcPct val="115000"/>
              </a:lnSpc>
              <a:spcBef>
                <a:spcPts val="400"/>
              </a:spcBef>
              <a:spcAft>
                <a:spcPts val="0"/>
              </a:spcAft>
              <a:buClr>
                <a:schemeClr val="dk1"/>
              </a:buClr>
              <a:buSzPts val="2000"/>
              <a:buFont typeface="Arial"/>
              <a:buNone/>
            </a:pPr>
            <a:r>
              <a:rPr lang="es-AR" sz="2300">
                <a:latin typeface="Roboto"/>
                <a:ea typeface="Roboto"/>
                <a:cs typeface="Roboto"/>
                <a:sym typeface="Roboto"/>
              </a:rPr>
              <a:t>¿Nos Trae otros beneficios el buen uso de titulos?</a:t>
            </a:r>
            <a:endParaRPr sz="2300">
              <a:latin typeface="Roboto"/>
              <a:ea typeface="Roboto"/>
              <a:cs typeface="Roboto"/>
              <a:sym typeface="Roboto"/>
            </a:endParaRPr>
          </a:p>
          <a:p>
            <a:pPr indent="-101600" lvl="2" marL="1143000" rtl="0" algn="l">
              <a:spcBef>
                <a:spcPts val="400"/>
              </a:spcBef>
              <a:spcAft>
                <a:spcPts val="0"/>
              </a:spcAft>
              <a:buClr>
                <a:schemeClr val="dk1"/>
              </a:buClr>
              <a:buSzPts val="2000"/>
              <a:buFont typeface="Arial"/>
              <a:buNone/>
            </a:pPr>
            <a:r>
              <a:t/>
            </a:r>
            <a:endParaRPr sz="2300"/>
          </a:p>
          <a:p>
            <a:pPr indent="-158750" lvl="1" marL="742950" rtl="0" algn="l">
              <a:spcBef>
                <a:spcPts val="400"/>
              </a:spcBef>
              <a:spcAft>
                <a:spcPts val="0"/>
              </a:spcAft>
              <a:buClr>
                <a:schemeClr val="dk1"/>
              </a:buClr>
              <a:buSzPts val="2000"/>
              <a:buFont typeface="Arial"/>
              <a:buNone/>
            </a:pPr>
            <a:r>
              <a:t/>
            </a:r>
            <a:endParaRPr sz="2300"/>
          </a:p>
          <a:p>
            <a:pPr indent="-158750" lvl="1" marL="742950" rtl="0" algn="l">
              <a:spcBef>
                <a:spcPts val="400"/>
              </a:spcBef>
              <a:spcAft>
                <a:spcPts val="0"/>
              </a:spcAft>
              <a:buClr>
                <a:schemeClr val="dk1"/>
              </a:buClr>
              <a:buSzPts val="2000"/>
              <a:buFont typeface="Arial"/>
              <a:buNone/>
            </a:pPr>
            <a:r>
              <a:t/>
            </a:r>
            <a:endParaRPr sz="2300"/>
          </a:p>
        </p:txBody>
      </p:sp>
      <p:sp>
        <p:nvSpPr>
          <p:cNvPr id="491" name="Google Shape;491;p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498" name="Google Shape;498;p62"/>
          <p:cNvSpPr txBox="1"/>
          <p:nvPr>
            <p:ph idx="1" type="body"/>
          </p:nvPr>
        </p:nvSpPr>
        <p:spPr>
          <a:xfrm>
            <a:off x="430213" y="1916113"/>
            <a:ext cx="8229600" cy="2881039"/>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Enlaces accesibles</a:t>
            </a:r>
            <a:endParaRPr>
              <a:latin typeface="Roboto"/>
              <a:ea typeface="Roboto"/>
              <a:cs typeface="Roboto"/>
              <a:sym typeface="Roboto"/>
            </a:endParaRPr>
          </a:p>
          <a:p>
            <a:pPr indent="0" lvl="0" marL="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Son la base de la navegación en un sitio web.</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Asegurarse que los enlaces sean perceptibles, operables y comprensibles por todos los usuarios.</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¿Cómo se definen los enlaces en HTML?</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p:txBody>
      </p:sp>
      <p:sp>
        <p:nvSpPr>
          <p:cNvPr id="499" name="Google Shape;499;p62"/>
          <p:cNvSpPr txBox="1"/>
          <p:nvPr/>
        </p:nvSpPr>
        <p:spPr>
          <a:xfrm>
            <a:off x="880014" y="4587969"/>
            <a:ext cx="2683800" cy="13236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u="sng">
                <a:solidFill>
                  <a:srgbClr val="0070C0"/>
                </a:solidFill>
                <a:latin typeface="Arial"/>
                <a:ea typeface="Arial"/>
                <a:cs typeface="Arial"/>
                <a:sym typeface="Arial"/>
              </a:rPr>
              <a:t>Glosario de términos de accesibilidad</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500" name="Google Shape;500;p62"/>
          <p:cNvSpPr txBox="1"/>
          <p:nvPr/>
        </p:nvSpPr>
        <p:spPr>
          <a:xfrm>
            <a:off x="3715313" y="4576638"/>
            <a:ext cx="4971600" cy="1323600"/>
          </a:xfrm>
          <a:prstGeom prst="rect">
            <a:avLst/>
          </a:prstGeom>
          <a:noFill/>
          <a:ln cap="flat" cmpd="sng" w="9525">
            <a:solidFill>
              <a:srgbClr val="88A3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&lt;</a:t>
            </a:r>
            <a:r>
              <a:rPr b="1" lang="es-AR" sz="2000">
                <a:solidFill>
                  <a:srgbClr val="0070C0"/>
                </a:solidFill>
                <a:latin typeface="Arial"/>
                <a:ea typeface="Arial"/>
                <a:cs typeface="Arial"/>
                <a:sym typeface="Arial"/>
              </a:rPr>
              <a:t>a</a:t>
            </a:r>
            <a:r>
              <a:rPr lang="es-AR" sz="2000">
                <a:solidFill>
                  <a:schemeClr val="dk1"/>
                </a:solidFill>
                <a:latin typeface="Arial"/>
                <a:ea typeface="Arial"/>
                <a:cs typeface="Arial"/>
                <a:sym typeface="Arial"/>
              </a:rPr>
              <a:t> </a:t>
            </a:r>
            <a:r>
              <a:rPr b="1" lang="es-AR" sz="2000">
                <a:solidFill>
                  <a:schemeClr val="dk1"/>
                </a:solidFill>
              </a:rPr>
              <a:t>href</a:t>
            </a:r>
            <a:r>
              <a:rPr lang="es-AR" sz="2000">
                <a:solidFill>
                  <a:schemeClr val="dk1"/>
                </a:solidFill>
                <a:latin typeface="Arial"/>
                <a:ea typeface="Arial"/>
                <a:cs typeface="Arial"/>
                <a:sym typeface="Arial"/>
              </a:rPr>
              <a:t>=“glosario.php”  </a:t>
            </a:r>
            <a:r>
              <a:rPr b="1" lang="es-AR" sz="2000"/>
              <a:t>target=“_blank”</a:t>
            </a:r>
            <a:r>
              <a:rPr lang="es-AR" sz="2000">
                <a:solidFill>
                  <a:srgbClr val="38761D"/>
                </a:solidFill>
                <a:latin typeface="Arial"/>
                <a:ea typeface="Arial"/>
                <a:cs typeface="Arial"/>
                <a:sym typeface="Arial"/>
              </a:rPr>
              <a:t> </a:t>
            </a:r>
            <a:r>
              <a:rPr b="1" lang="es-AR" sz="2000">
                <a:solidFill>
                  <a:schemeClr val="dk1"/>
                </a:solidFill>
              </a:rPr>
              <a:t>title</a:t>
            </a:r>
            <a:r>
              <a:rPr lang="es-AR" sz="2000">
                <a:solidFill>
                  <a:schemeClr val="dk1"/>
                </a:solidFill>
                <a:latin typeface="Arial"/>
                <a:ea typeface="Arial"/>
                <a:cs typeface="Arial"/>
                <a:sym typeface="Arial"/>
              </a:rPr>
              <a:t>=“Se abre en ventana nueva”&gt; </a:t>
            </a:r>
            <a:endParaRPr/>
          </a:p>
          <a:p>
            <a:pPr indent="0" lvl="0" marL="0" marR="0" rtl="0" algn="l">
              <a:spcBef>
                <a:spcPts val="0"/>
              </a:spcBef>
              <a:spcAft>
                <a:spcPts val="0"/>
              </a:spcAft>
              <a:buNone/>
            </a:pPr>
            <a:r>
              <a:rPr lang="es-AR" sz="2000">
                <a:solidFill>
                  <a:schemeClr val="dk1"/>
                </a:solidFill>
                <a:latin typeface="Arial"/>
                <a:ea typeface="Arial"/>
                <a:cs typeface="Arial"/>
                <a:sym typeface="Arial"/>
              </a:rPr>
              <a:t>Glosario de términos de accesibilidad </a:t>
            </a:r>
            <a:endParaRPr/>
          </a:p>
          <a:p>
            <a:pPr indent="0" lvl="0" marL="0" marR="0" rtl="0" algn="l">
              <a:spcBef>
                <a:spcPts val="0"/>
              </a:spcBef>
              <a:spcAft>
                <a:spcPts val="0"/>
              </a:spcAft>
              <a:buNone/>
            </a:pPr>
            <a:r>
              <a:rPr b="1" lang="es-AR" sz="2000">
                <a:solidFill>
                  <a:srgbClr val="0070C0"/>
                </a:solidFill>
                <a:latin typeface="Arial"/>
                <a:ea typeface="Arial"/>
                <a:cs typeface="Arial"/>
                <a:sym typeface="Arial"/>
              </a:rPr>
              <a:t>&lt;/a&gt;</a:t>
            </a:r>
            <a:endParaRPr/>
          </a:p>
        </p:txBody>
      </p:sp>
      <p:sp>
        <p:nvSpPr>
          <p:cNvPr id="501" name="Google Shape;501;p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508" name="Google Shape;508;p64"/>
          <p:cNvSpPr txBox="1"/>
          <p:nvPr>
            <p:ph idx="1" type="body"/>
          </p:nvPr>
        </p:nvSpPr>
        <p:spPr>
          <a:xfrm>
            <a:off x="457200" y="1916082"/>
            <a:ext cx="8229600" cy="48054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Enlaces accesibles</a:t>
            </a:r>
            <a:endParaRPr>
              <a:latin typeface="Roboto"/>
              <a:ea typeface="Roboto"/>
              <a:cs typeface="Roboto"/>
              <a:sym typeface="Roboto"/>
            </a:endParaRPr>
          </a:p>
          <a:p>
            <a:pPr indent="0" lvl="0" marL="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Subrayar los enlaces incluidos dentro de un texto.</a:t>
            </a:r>
            <a:endParaRPr>
              <a:latin typeface="Roboto"/>
              <a:ea typeface="Roboto"/>
              <a:cs typeface="Roboto"/>
              <a:sym typeface="Roboto"/>
            </a:endParaRPr>
          </a:p>
          <a:p>
            <a:pPr indent="-101600" lvl="2" marL="11430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01600" lvl="2" marL="11430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		                             </a:t>
            </a:r>
            <a:r>
              <a:rPr b="1" lang="es-AR">
                <a:solidFill>
                  <a:srgbClr val="FF0000"/>
                </a:solidFill>
                <a:latin typeface="Roboto"/>
                <a:ea typeface="Roboto"/>
                <a:cs typeface="Roboto"/>
                <a:sym typeface="Roboto"/>
              </a:rPr>
              <a:t>MAL            </a:t>
            </a:r>
            <a:r>
              <a:rPr lang="es-AR">
                <a:latin typeface="Roboto"/>
                <a:ea typeface="Roboto"/>
                <a:cs typeface="Roboto"/>
                <a:sym typeface="Roboto"/>
              </a:rPr>
              <a:t>			                 </a:t>
            </a:r>
            <a:r>
              <a:rPr b="1" lang="es-AR">
                <a:solidFill>
                  <a:srgbClr val="00B050"/>
                </a:solidFill>
                <a:latin typeface="Roboto"/>
                <a:ea typeface="Roboto"/>
                <a:cs typeface="Roboto"/>
                <a:sym typeface="Roboto"/>
              </a:rPr>
              <a:t>BIEN</a:t>
            </a:r>
            <a:endParaRPr>
              <a:latin typeface="Roboto"/>
              <a:ea typeface="Roboto"/>
              <a:cs typeface="Roboto"/>
              <a:sym typeface="Roboto"/>
            </a:endParaRPr>
          </a:p>
          <a:p>
            <a:pPr indent="-101600" lvl="3" marL="16002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2" marL="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p:txBody>
      </p:sp>
      <p:sp>
        <p:nvSpPr>
          <p:cNvPr id="509" name="Google Shape;509;p64"/>
          <p:cNvSpPr txBox="1"/>
          <p:nvPr/>
        </p:nvSpPr>
        <p:spPr>
          <a:xfrm>
            <a:off x="1741506" y="3216918"/>
            <a:ext cx="2336700" cy="16317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Las </a:t>
            </a:r>
            <a:r>
              <a:rPr b="1" lang="es-AR" sz="2000">
                <a:solidFill>
                  <a:srgbClr val="0070C0"/>
                </a:solidFill>
                <a:latin typeface="Arial"/>
                <a:ea typeface="Arial"/>
                <a:cs typeface="Arial"/>
                <a:sym typeface="Arial"/>
              </a:rPr>
              <a:t>WCAG 2.0 </a:t>
            </a:r>
            <a:r>
              <a:rPr lang="es-AR" sz="2000">
                <a:solidFill>
                  <a:schemeClr val="dk1"/>
                </a:solidFill>
                <a:latin typeface="Arial"/>
                <a:ea typeface="Arial"/>
                <a:cs typeface="Arial"/>
                <a:sym typeface="Arial"/>
              </a:rPr>
              <a:t>se han desarrollado mediante el 	          proceso del W3C en…</a:t>
            </a:r>
            <a:endParaRPr/>
          </a:p>
        </p:txBody>
      </p:sp>
      <p:sp>
        <p:nvSpPr>
          <p:cNvPr id="510" name="Google Shape;510;p64"/>
          <p:cNvSpPr txBox="1"/>
          <p:nvPr/>
        </p:nvSpPr>
        <p:spPr>
          <a:xfrm>
            <a:off x="5086871" y="3217168"/>
            <a:ext cx="2336700" cy="16317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Las </a:t>
            </a:r>
            <a:r>
              <a:rPr b="1" lang="es-AR" sz="2000" u="sng">
                <a:solidFill>
                  <a:srgbClr val="0070C0"/>
                </a:solidFill>
                <a:latin typeface="Arial"/>
                <a:ea typeface="Arial"/>
                <a:cs typeface="Arial"/>
                <a:sym typeface="Arial"/>
              </a:rPr>
              <a:t>WCAG 2.0</a:t>
            </a:r>
            <a:r>
              <a:rPr b="1" lang="es-AR" sz="2000" u="sng">
                <a:solidFill>
                  <a:schemeClr val="dk1"/>
                </a:solidFill>
                <a:latin typeface="Arial"/>
                <a:ea typeface="Arial"/>
                <a:cs typeface="Arial"/>
                <a:sym typeface="Arial"/>
              </a:rPr>
              <a:t> </a:t>
            </a:r>
            <a:r>
              <a:rPr lang="es-AR" sz="2000">
                <a:solidFill>
                  <a:schemeClr val="dk1"/>
                </a:solidFill>
                <a:latin typeface="Arial"/>
                <a:ea typeface="Arial"/>
                <a:cs typeface="Arial"/>
                <a:sym typeface="Arial"/>
              </a:rPr>
              <a:t>se han desarrollado mediante el proceso del W3C en…</a:t>
            </a:r>
            <a:endParaRPr/>
          </a:p>
        </p:txBody>
      </p:sp>
      <p:sp>
        <p:nvSpPr>
          <p:cNvPr id="511" name="Google Shape;511;p64"/>
          <p:cNvSpPr txBox="1"/>
          <p:nvPr/>
        </p:nvSpPr>
        <p:spPr>
          <a:xfrm>
            <a:off x="5086871" y="5013176"/>
            <a:ext cx="2336800" cy="163121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Las </a:t>
            </a:r>
            <a:r>
              <a:rPr b="1" lang="es-AR" sz="2000" u="sng">
                <a:solidFill>
                  <a:srgbClr val="7030A0"/>
                </a:solidFill>
                <a:latin typeface="Arial"/>
                <a:ea typeface="Arial"/>
                <a:cs typeface="Arial"/>
                <a:sym typeface="Arial"/>
              </a:rPr>
              <a:t>WCAG 2.0 </a:t>
            </a:r>
            <a:r>
              <a:rPr lang="es-AR" sz="2000">
                <a:solidFill>
                  <a:schemeClr val="dk1"/>
                </a:solidFill>
                <a:latin typeface="Arial"/>
                <a:ea typeface="Arial"/>
                <a:cs typeface="Arial"/>
                <a:sym typeface="Arial"/>
              </a:rPr>
              <a:t>se han desarrollado mediante el proceso del W3C en…</a:t>
            </a:r>
            <a:endParaRPr/>
          </a:p>
        </p:txBody>
      </p:sp>
      <p:sp>
        <p:nvSpPr>
          <p:cNvPr id="512" name="Google Shape;512;p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
        <p:nvSpPr>
          <p:cNvPr id="513" name="Google Shape;513;p64"/>
          <p:cNvSpPr txBox="1"/>
          <p:nvPr/>
        </p:nvSpPr>
        <p:spPr>
          <a:xfrm>
            <a:off x="1741496" y="5012930"/>
            <a:ext cx="2336700" cy="16317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Las </a:t>
            </a:r>
            <a:r>
              <a:rPr b="1" lang="es-AR" sz="2000" u="sng">
                <a:solidFill>
                  <a:srgbClr val="0070C0"/>
                </a:solidFill>
                <a:latin typeface="Arial"/>
                <a:ea typeface="Arial"/>
                <a:cs typeface="Arial"/>
                <a:sym typeface="Arial"/>
              </a:rPr>
              <a:t>WCAG 2.0</a:t>
            </a:r>
            <a:r>
              <a:rPr b="1" lang="es-AR" sz="2000" u="sng">
                <a:solidFill>
                  <a:schemeClr val="dk1"/>
                </a:solidFill>
                <a:latin typeface="Arial"/>
                <a:ea typeface="Arial"/>
                <a:cs typeface="Arial"/>
                <a:sym typeface="Arial"/>
              </a:rPr>
              <a:t> </a:t>
            </a:r>
            <a:r>
              <a:rPr lang="es-AR" sz="2000">
                <a:solidFill>
                  <a:schemeClr val="dk1"/>
                </a:solidFill>
                <a:latin typeface="Arial"/>
                <a:ea typeface="Arial"/>
                <a:cs typeface="Arial"/>
                <a:sym typeface="Arial"/>
              </a:rPr>
              <a:t>se han desarrollado mediante el proceso del W3C en…</a:t>
            </a:r>
            <a:endParaRPr/>
          </a:p>
        </p:txBody>
      </p:sp>
      <p:sp>
        <p:nvSpPr>
          <p:cNvPr id="514" name="Google Shape;514;p64"/>
          <p:cNvSpPr txBox="1"/>
          <p:nvPr/>
        </p:nvSpPr>
        <p:spPr>
          <a:xfrm>
            <a:off x="457200" y="3597650"/>
            <a:ext cx="89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400"/>
              <a:t>EJ:</a:t>
            </a:r>
            <a:r>
              <a:rPr lang="es-AR" sz="2400"/>
              <a:t>1</a:t>
            </a:r>
            <a:endParaRPr sz="2400"/>
          </a:p>
        </p:txBody>
      </p:sp>
      <p:sp>
        <p:nvSpPr>
          <p:cNvPr id="515" name="Google Shape;515;p64"/>
          <p:cNvSpPr txBox="1"/>
          <p:nvPr/>
        </p:nvSpPr>
        <p:spPr>
          <a:xfrm>
            <a:off x="397200" y="5324025"/>
            <a:ext cx="101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400"/>
              <a:t>EJ:2</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522" name="Google Shape;522;p68"/>
          <p:cNvSpPr txBox="1"/>
          <p:nvPr>
            <p:ph idx="1" type="body"/>
          </p:nvPr>
        </p:nvSpPr>
        <p:spPr>
          <a:xfrm>
            <a:off x="430213" y="1916113"/>
            <a:ext cx="8229600" cy="4249191"/>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Enlaces </a:t>
            </a:r>
            <a:r>
              <a:rPr lang="es-AR">
                <a:latin typeface="Roboto"/>
                <a:ea typeface="Roboto"/>
                <a:cs typeface="Roboto"/>
                <a:sym typeface="Roboto"/>
              </a:rPr>
              <a:t>a</a:t>
            </a:r>
            <a:r>
              <a:rPr lang="es-AR">
                <a:latin typeface="Roboto"/>
                <a:ea typeface="Roboto"/>
                <a:cs typeface="Roboto"/>
                <a:sym typeface="Roboto"/>
              </a:rPr>
              <a:t>ccesibles</a:t>
            </a:r>
            <a:endParaRPr>
              <a:latin typeface="Roboto"/>
              <a:ea typeface="Roboto"/>
              <a:cs typeface="Roboto"/>
              <a:sym typeface="Roboto"/>
            </a:endParaRPr>
          </a:p>
          <a:p>
            <a:pPr indent="0" lvl="0" marL="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Ejemplos de textos de enlaces descriptivos:</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l">
              <a:lnSpc>
                <a:spcPct val="115000"/>
              </a:lnSpc>
              <a:spcBef>
                <a:spcPts val="400"/>
              </a:spcBef>
              <a:spcAft>
                <a:spcPts val="0"/>
              </a:spcAft>
              <a:buClr>
                <a:srgbClr val="0070C0"/>
              </a:buClr>
              <a:buSzPts val="2000"/>
              <a:buFont typeface="Roboto"/>
              <a:buChar char="•"/>
            </a:pPr>
            <a:r>
              <a:rPr b="1" lang="es-AR" u="sng">
                <a:solidFill>
                  <a:srgbClr val="0070C0"/>
                </a:solidFill>
                <a:latin typeface="Roboto"/>
                <a:ea typeface="Roboto"/>
                <a:cs typeface="Roboto"/>
                <a:sym typeface="Roboto"/>
              </a:rPr>
              <a:t>Artículo “PDF Accesibles” del blog de Olga Carreras</a:t>
            </a:r>
            <a:endParaRPr>
              <a:latin typeface="Roboto"/>
              <a:ea typeface="Roboto"/>
              <a:cs typeface="Roboto"/>
              <a:sym typeface="Roboto"/>
            </a:endParaRPr>
          </a:p>
          <a:p>
            <a:pPr indent="0" lvl="2" marL="914400" rtl="0" algn="l">
              <a:lnSpc>
                <a:spcPct val="115000"/>
              </a:lnSpc>
              <a:spcBef>
                <a:spcPts val="400"/>
              </a:spcBef>
              <a:spcAft>
                <a:spcPts val="0"/>
              </a:spcAft>
              <a:buClr>
                <a:schemeClr val="dk1"/>
              </a:buClr>
              <a:buSzPts val="2000"/>
              <a:buFont typeface="Arial"/>
              <a:buNone/>
            </a:pPr>
            <a:r>
              <a:t/>
            </a:r>
            <a:endParaRPr b="1" u="sng">
              <a:solidFill>
                <a:srgbClr val="0070C0"/>
              </a:solidFill>
              <a:latin typeface="Roboto"/>
              <a:ea typeface="Roboto"/>
              <a:cs typeface="Roboto"/>
              <a:sym typeface="Roboto"/>
            </a:endParaRPr>
          </a:p>
          <a:p>
            <a:pPr indent="-228600" lvl="2" marL="1143000" rtl="0" algn="l">
              <a:lnSpc>
                <a:spcPct val="115000"/>
              </a:lnSpc>
              <a:spcBef>
                <a:spcPts val="400"/>
              </a:spcBef>
              <a:spcAft>
                <a:spcPts val="0"/>
              </a:spcAft>
              <a:buClr>
                <a:srgbClr val="0070C0"/>
              </a:buClr>
              <a:buSzPts val="2000"/>
              <a:buFont typeface="Roboto"/>
              <a:buChar char="•"/>
            </a:pPr>
            <a:r>
              <a:rPr b="1" lang="es-AR" u="sng">
                <a:solidFill>
                  <a:srgbClr val="0070C0"/>
                </a:solidFill>
                <a:latin typeface="Roboto"/>
                <a:ea typeface="Roboto"/>
                <a:cs typeface="Roboto"/>
                <a:sym typeface="Roboto"/>
              </a:rPr>
              <a:t>Glosario de términos (PDF, 100KB)</a:t>
            </a:r>
            <a:endParaRPr>
              <a:latin typeface="Roboto"/>
              <a:ea typeface="Roboto"/>
              <a:cs typeface="Roboto"/>
              <a:sym typeface="Roboto"/>
            </a:endParaRPr>
          </a:p>
          <a:p>
            <a:pPr indent="-101600" lvl="2" marL="1143000" rtl="0" algn="l">
              <a:lnSpc>
                <a:spcPct val="115000"/>
              </a:lnSpc>
              <a:spcBef>
                <a:spcPts val="400"/>
              </a:spcBef>
              <a:spcAft>
                <a:spcPts val="0"/>
              </a:spcAft>
              <a:buClr>
                <a:schemeClr val="dk1"/>
              </a:buClr>
              <a:buSzPts val="2000"/>
              <a:buFont typeface="Arial"/>
              <a:buNone/>
            </a:pPr>
            <a:r>
              <a:t/>
            </a:r>
            <a:endParaRPr b="1" u="sng">
              <a:solidFill>
                <a:srgbClr val="0070C0"/>
              </a:solidFill>
              <a:latin typeface="Roboto"/>
              <a:ea typeface="Roboto"/>
              <a:cs typeface="Roboto"/>
              <a:sym typeface="Roboto"/>
            </a:endParaRPr>
          </a:p>
          <a:p>
            <a:pPr indent="-228600" lvl="2" marL="1143000" rtl="0" algn="l">
              <a:lnSpc>
                <a:spcPct val="115000"/>
              </a:lnSpc>
              <a:spcBef>
                <a:spcPts val="400"/>
              </a:spcBef>
              <a:spcAft>
                <a:spcPts val="0"/>
              </a:spcAft>
              <a:buClr>
                <a:srgbClr val="0070C0"/>
              </a:buClr>
              <a:buSzPts val="2000"/>
              <a:buFont typeface="Roboto"/>
              <a:buChar char="•"/>
            </a:pPr>
            <a:r>
              <a:rPr b="1" lang="es-AR" u="sng">
                <a:solidFill>
                  <a:srgbClr val="0070C0"/>
                </a:solidFill>
                <a:latin typeface="Roboto"/>
                <a:ea typeface="Roboto"/>
                <a:cs typeface="Roboto"/>
                <a:sym typeface="Roboto"/>
              </a:rPr>
              <a:t>Formulario de contacto (se abre en ventana nueva)</a:t>
            </a:r>
            <a:endParaRPr>
              <a:latin typeface="Roboto"/>
              <a:ea typeface="Roboto"/>
              <a:cs typeface="Roboto"/>
              <a:sym typeface="Roboto"/>
            </a:endParaRPr>
          </a:p>
          <a:p>
            <a:pPr indent="-101600" lvl="2" marL="11430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101600" lvl="2" marL="114300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523" name="Google Shape;523;p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530" name="Google Shape;530;p74"/>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Navegación por teclado</a:t>
            </a:r>
            <a:endParaRPr>
              <a:latin typeface="Roboto"/>
              <a:ea typeface="Roboto"/>
              <a:cs typeface="Roboto"/>
              <a:sym typeface="Roboto"/>
            </a:endParaRPr>
          </a:p>
          <a:p>
            <a:pPr indent="-215900" lvl="0" marL="3429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Usuarios de lector de pantalla.</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Usuarios con movilidad reducida:</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Teclados alternativos.</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Licornios, punteros de cabeza, apuntadores de boca.</a:t>
            </a:r>
            <a:endParaRPr>
              <a:latin typeface="Roboto"/>
              <a:ea typeface="Roboto"/>
              <a:cs typeface="Roboto"/>
              <a:sym typeface="Roboto"/>
            </a:endParaRPr>
          </a:p>
          <a:p>
            <a:pPr indent="-228600" lvl="2" marL="11430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Pulsadores o dispositivos de soplado.</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Usuarios “expertos”.</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No se dispone de un mouse o no funciona.</a:t>
            </a:r>
            <a:endParaRPr>
              <a:latin typeface="Roboto"/>
              <a:ea typeface="Roboto"/>
              <a:cs typeface="Roboto"/>
              <a:sym typeface="Roboto"/>
            </a:endParaRPr>
          </a:p>
          <a:p>
            <a:pPr indent="0" lvl="2" marL="91440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531" name="Google Shape;531;p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7"/>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538" name="Google Shape;538;p77"/>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Navegación por teclado</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01600" lvl="2" marL="11430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539" name="Google Shape;539;p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pic>
        <p:nvPicPr>
          <p:cNvPr id="540" name="Google Shape;540;p77"/>
          <p:cNvPicPr preferRelativeResize="0"/>
          <p:nvPr/>
        </p:nvPicPr>
        <p:blipFill>
          <a:blip r:embed="rId3">
            <a:alphaModFix/>
          </a:blip>
          <a:stretch>
            <a:fillRect/>
          </a:stretch>
        </p:blipFill>
        <p:spPr>
          <a:xfrm>
            <a:off x="1167638" y="2375475"/>
            <a:ext cx="6754775" cy="4215976"/>
          </a:xfrm>
          <a:prstGeom prst="rect">
            <a:avLst/>
          </a:prstGeom>
          <a:noFill/>
          <a:ln>
            <a:noFill/>
          </a:ln>
        </p:spPr>
      </p:pic>
      <p:sp>
        <p:nvSpPr>
          <p:cNvPr id="541" name="Google Shape;541;p77"/>
          <p:cNvSpPr txBox="1"/>
          <p:nvPr/>
        </p:nvSpPr>
        <p:spPr>
          <a:xfrm>
            <a:off x="537075" y="4296575"/>
            <a:ext cx="11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400">
                <a:solidFill>
                  <a:srgbClr val="00B050"/>
                </a:solidFill>
              </a:rPr>
              <a:t>BIEN</a:t>
            </a:r>
            <a:endParaRPr b="1" sz="2400">
              <a:solidFill>
                <a:srgbClr val="00B05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Navegación accesible</a:t>
            </a:r>
            <a:endParaRPr>
              <a:latin typeface="Roboto"/>
              <a:ea typeface="Roboto"/>
              <a:cs typeface="Roboto"/>
              <a:sym typeface="Roboto"/>
            </a:endParaRPr>
          </a:p>
        </p:txBody>
      </p:sp>
      <p:sp>
        <p:nvSpPr>
          <p:cNvPr id="548" name="Google Shape;548;p78"/>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Navegación por teclado</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0" marL="742950" rtl="0" algn="just">
              <a:lnSpc>
                <a:spcPct val="115000"/>
              </a:lnSpc>
              <a:spcBef>
                <a:spcPts val="400"/>
              </a:spcBef>
              <a:spcAft>
                <a:spcPts val="0"/>
              </a:spcAft>
              <a:buNone/>
            </a:pPr>
            <a:r>
              <a:t/>
            </a:r>
            <a:endParaRPr>
              <a:latin typeface="Roboto"/>
              <a:ea typeface="Roboto"/>
              <a:cs typeface="Roboto"/>
              <a:sym typeface="Roboto"/>
            </a:endParaRPr>
          </a:p>
          <a:p>
            <a:pPr indent="0" lvl="8" marL="3657600" rtl="0" algn="l">
              <a:spcBef>
                <a:spcPts val="400"/>
              </a:spcBef>
              <a:spcAft>
                <a:spcPts val="0"/>
              </a:spcAft>
              <a:buClr>
                <a:schemeClr val="dk1"/>
              </a:buClr>
              <a:buSzPts val="2000"/>
              <a:buFont typeface="Arial"/>
              <a:buNone/>
            </a:pPr>
            <a:r>
              <a:rPr lang="es-AR"/>
              <a:t>		</a:t>
            </a:r>
            <a:endParaRPr/>
          </a:p>
        </p:txBody>
      </p:sp>
      <p:sp>
        <p:nvSpPr>
          <p:cNvPr id="549" name="Google Shape;549;p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pic>
        <p:nvPicPr>
          <p:cNvPr id="550" name="Google Shape;550;p78"/>
          <p:cNvPicPr preferRelativeResize="0"/>
          <p:nvPr/>
        </p:nvPicPr>
        <p:blipFill>
          <a:blip r:embed="rId3">
            <a:alphaModFix/>
          </a:blip>
          <a:stretch>
            <a:fillRect/>
          </a:stretch>
        </p:blipFill>
        <p:spPr>
          <a:xfrm>
            <a:off x="547675" y="2301875"/>
            <a:ext cx="8048625" cy="4419600"/>
          </a:xfrm>
          <a:prstGeom prst="rect">
            <a:avLst/>
          </a:prstGeom>
          <a:noFill/>
          <a:ln>
            <a:noFill/>
          </a:ln>
        </p:spPr>
      </p:pic>
      <p:sp>
        <p:nvSpPr>
          <p:cNvPr id="551" name="Google Shape;551;p78"/>
          <p:cNvSpPr txBox="1"/>
          <p:nvPr/>
        </p:nvSpPr>
        <p:spPr>
          <a:xfrm>
            <a:off x="537075" y="4296575"/>
            <a:ext cx="11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400">
                <a:solidFill>
                  <a:srgbClr val="FF0000"/>
                </a:solidFill>
              </a:rPr>
              <a:t>MAL</a:t>
            </a:r>
            <a:endParaRPr b="1" sz="240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1"/>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558" name="Google Shape;558;p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559" name="Google Shape;559;p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Diseño accesible</a:t>
            </a:r>
            <a:endParaRPr>
              <a:latin typeface="Roboto"/>
              <a:ea typeface="Roboto"/>
              <a:cs typeface="Roboto"/>
              <a:sym typeface="Roboto"/>
            </a:endParaRPr>
          </a:p>
        </p:txBody>
      </p:sp>
      <p:sp>
        <p:nvSpPr>
          <p:cNvPr id="566" name="Google Shape;566;p82"/>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Introducción</a:t>
            </a:r>
            <a:endParaRPr>
              <a:latin typeface="Roboto"/>
              <a:ea typeface="Roboto"/>
              <a:cs typeface="Roboto"/>
              <a:sym typeface="Roboto"/>
            </a:endParaRPr>
          </a:p>
          <a:p>
            <a:pPr indent="0" lvl="0" marL="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lang="es-AR">
                <a:latin typeface="Roboto"/>
                <a:ea typeface="Roboto"/>
                <a:cs typeface="Roboto"/>
                <a:sym typeface="Roboto"/>
              </a:rPr>
              <a:t> </a:t>
            </a:r>
            <a:r>
              <a:rPr b="1" lang="es-AR">
                <a:latin typeface="Roboto"/>
                <a:ea typeface="Roboto"/>
                <a:cs typeface="Roboto"/>
                <a:sym typeface="Roboto"/>
              </a:rPr>
              <a:t>Pauta 1.4 Distinguible</a:t>
            </a:r>
            <a:r>
              <a:rPr lang="es-AR">
                <a:latin typeface="Roboto"/>
                <a:ea typeface="Roboto"/>
                <a:cs typeface="Roboto"/>
                <a:sym typeface="Roboto"/>
              </a:rPr>
              <a:t>. </a:t>
            </a:r>
            <a:endParaRPr>
              <a:latin typeface="Roboto"/>
              <a:ea typeface="Roboto"/>
              <a:cs typeface="Roboto"/>
              <a:sym typeface="Roboto"/>
            </a:endParaRPr>
          </a:p>
          <a:p>
            <a:pPr indent="0" lvl="2" marL="8572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Facilitar a los usuarios ver y oír el contenido, incluyendo la separación entre el primer plano y el fondo en la que se proporcionan algunos consejos sobre el uso del color, del contraste y del tamaño del texto.</a:t>
            </a:r>
            <a:endParaRPr>
              <a:latin typeface="Roboto"/>
              <a:ea typeface="Roboto"/>
              <a:cs typeface="Roboto"/>
              <a:sym typeface="Roboto"/>
            </a:endParaRPr>
          </a:p>
          <a:p>
            <a:pPr indent="-101600" lvl="2" marL="11430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567" name="Google Shape;567;p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00e5ca7647_0_0"/>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22" name="Google Shape;122;g100e5ca7647_0_0"/>
          <p:cNvSpPr txBox="1"/>
          <p:nvPr>
            <p:ph idx="1" type="body"/>
          </p:nvPr>
        </p:nvSpPr>
        <p:spPr>
          <a:xfrm>
            <a:off x="457200" y="2046288"/>
            <a:ext cx="8229600" cy="4526100"/>
          </a:xfrm>
          <a:prstGeom prst="rect">
            <a:avLst/>
          </a:prstGeom>
          <a:noFill/>
          <a:ln>
            <a:noFill/>
          </a:ln>
        </p:spPr>
        <p:txBody>
          <a:bodyPr anchorCtr="0" anchor="t" bIns="45700" lIns="91425" spcFirstLastPara="1" rIns="91425" wrap="square" tIns="45700">
            <a:noAutofit/>
          </a:bodyPr>
          <a:lstStyle/>
          <a:p>
            <a:pPr indent="-3302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Componentes que inciden en la accesibilidad desde la perspectiva del usuario:</a:t>
            </a:r>
            <a:endParaRPr>
              <a:latin typeface="Roboto"/>
              <a:ea typeface="Roboto"/>
              <a:cs typeface="Roboto"/>
              <a:sym typeface="Roboto"/>
            </a:endParaRPr>
          </a:p>
        </p:txBody>
      </p:sp>
      <p:sp>
        <p:nvSpPr>
          <p:cNvPr id="123" name="Google Shape;123;g100e5ca7647_0_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pic>
        <p:nvPicPr>
          <p:cNvPr id="124" name="Google Shape;124;g100e5ca7647_0_0"/>
          <p:cNvPicPr preferRelativeResize="0"/>
          <p:nvPr/>
        </p:nvPicPr>
        <p:blipFill>
          <a:blip r:embed="rId3">
            <a:alphaModFix/>
          </a:blip>
          <a:stretch>
            <a:fillRect/>
          </a:stretch>
        </p:blipFill>
        <p:spPr>
          <a:xfrm>
            <a:off x="1646125" y="2923202"/>
            <a:ext cx="5851726" cy="31772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Diseño accesible</a:t>
            </a:r>
            <a:endParaRPr>
              <a:latin typeface="Roboto"/>
              <a:ea typeface="Roboto"/>
              <a:cs typeface="Roboto"/>
              <a:sym typeface="Roboto"/>
            </a:endParaRPr>
          </a:p>
        </p:txBody>
      </p:sp>
      <p:sp>
        <p:nvSpPr>
          <p:cNvPr id="574" name="Google Shape;574;p84"/>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Contraste</a:t>
            </a:r>
            <a:endParaRPr>
              <a:latin typeface="Roboto"/>
              <a:ea typeface="Roboto"/>
              <a:cs typeface="Roboto"/>
              <a:sym typeface="Roboto"/>
            </a:endParaRPr>
          </a:p>
          <a:p>
            <a:pPr indent="0" lvl="0" marL="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Combinación de colores</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158750" lvl="1" marL="74295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1" marL="457200" rtl="0" algn="l">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0" lvl="1" marL="457200" rtl="0" algn="l">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Ayuda a que una página web se visualice correctamente.</a:t>
            </a:r>
            <a:endParaRPr>
              <a:latin typeface="Roboto"/>
              <a:ea typeface="Roboto"/>
              <a:cs typeface="Roboto"/>
              <a:sym typeface="Roboto"/>
            </a:endParaRPr>
          </a:p>
          <a:p>
            <a:pPr indent="-101600" lvl="2" marL="11430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pic>
        <p:nvPicPr>
          <p:cNvPr descr="http://www.catedracosgaya.com.ar/tipoblog/2014/wp-content/uploads/2014/05/Pub-blog-imagen-num-5RGB.png" id="575" name="Google Shape;575;p84"/>
          <p:cNvPicPr preferRelativeResize="0"/>
          <p:nvPr/>
        </p:nvPicPr>
        <p:blipFill rotWithShape="1">
          <a:blip r:embed="rId3">
            <a:alphaModFix/>
          </a:blip>
          <a:srcRect b="0" l="0" r="0" t="0"/>
          <a:stretch/>
        </p:blipFill>
        <p:spPr>
          <a:xfrm>
            <a:off x="971600" y="3221360"/>
            <a:ext cx="6504038" cy="1857208"/>
          </a:xfrm>
          <a:prstGeom prst="rect">
            <a:avLst/>
          </a:prstGeom>
          <a:noFill/>
          <a:ln>
            <a:noFill/>
          </a:ln>
        </p:spPr>
      </p:pic>
      <p:sp>
        <p:nvSpPr>
          <p:cNvPr id="576" name="Google Shape;576;p84"/>
          <p:cNvSpPr/>
          <p:nvPr/>
        </p:nvSpPr>
        <p:spPr>
          <a:xfrm>
            <a:off x="1797500" y="5174501"/>
            <a:ext cx="634200" cy="742800"/>
          </a:xfrm>
          <a:prstGeom prst="up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7" name="Google Shape;577;p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5"/>
          <p:cNvSpPr txBox="1"/>
          <p:nvPr>
            <p:ph type="title"/>
          </p:nvPr>
        </p:nvSpPr>
        <p:spPr>
          <a:xfrm>
            <a:off x="457200" y="274638"/>
            <a:ext cx="8229600" cy="654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Diseño accesible</a:t>
            </a:r>
            <a:endParaRPr>
              <a:latin typeface="Roboto"/>
              <a:ea typeface="Roboto"/>
              <a:cs typeface="Roboto"/>
              <a:sym typeface="Roboto"/>
            </a:endParaRPr>
          </a:p>
        </p:txBody>
      </p:sp>
      <p:sp>
        <p:nvSpPr>
          <p:cNvPr id="584" name="Google Shape;584;p85"/>
          <p:cNvSpPr txBox="1"/>
          <p:nvPr>
            <p:ph idx="1" type="body"/>
          </p:nvPr>
        </p:nvSpPr>
        <p:spPr>
          <a:xfrm>
            <a:off x="430225" y="1916125"/>
            <a:ext cx="6801300" cy="8181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Contraste</a:t>
            </a:r>
            <a:endParaRPr>
              <a:latin typeface="Roboto"/>
              <a:ea typeface="Roboto"/>
              <a:cs typeface="Roboto"/>
              <a:sym typeface="Roboto"/>
            </a:endParaRPr>
          </a:p>
          <a:p>
            <a:pPr indent="0" lvl="0" marL="0" rtl="0" algn="l">
              <a:lnSpc>
                <a:spcPct val="115000"/>
              </a:lnSpc>
              <a:spcBef>
                <a:spcPts val="400"/>
              </a:spcBef>
              <a:spcAft>
                <a:spcPts val="0"/>
              </a:spcAft>
              <a:buNone/>
            </a:pPr>
            <a:r>
              <a:rPr lang="es-AR">
                <a:latin typeface="Roboto"/>
                <a:ea typeface="Roboto"/>
                <a:cs typeface="Roboto"/>
                <a:sym typeface="Roboto"/>
              </a:rPr>
              <a:t>Ejemplo de lo que NO se debe hacer:</a:t>
            </a:r>
            <a:endParaRPr>
              <a:latin typeface="Roboto"/>
              <a:ea typeface="Roboto"/>
              <a:cs typeface="Roboto"/>
              <a:sym typeface="Roboto"/>
            </a:endParaRPr>
          </a:p>
          <a:p>
            <a:pPr indent="0" lvl="0" marL="0" rtl="0" algn="just">
              <a:lnSpc>
                <a:spcPct val="115000"/>
              </a:lnSpc>
              <a:spcBef>
                <a:spcPts val="360"/>
              </a:spcBef>
              <a:spcAft>
                <a:spcPts val="0"/>
              </a:spcAft>
              <a:buNone/>
            </a:pPr>
            <a:r>
              <a:t/>
            </a:r>
            <a:endParaRPr/>
          </a:p>
        </p:txBody>
      </p:sp>
      <p:sp>
        <p:nvSpPr>
          <p:cNvPr id="585" name="Google Shape;585;p85"/>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pic>
        <p:nvPicPr>
          <p:cNvPr id="586" name="Google Shape;586;p85"/>
          <p:cNvPicPr preferRelativeResize="0"/>
          <p:nvPr/>
        </p:nvPicPr>
        <p:blipFill>
          <a:blip r:embed="rId3">
            <a:alphaModFix/>
          </a:blip>
          <a:stretch>
            <a:fillRect/>
          </a:stretch>
        </p:blipFill>
        <p:spPr>
          <a:xfrm>
            <a:off x="152400" y="2886625"/>
            <a:ext cx="8685309" cy="3206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Diseño accesible</a:t>
            </a:r>
            <a:endParaRPr>
              <a:latin typeface="Roboto"/>
              <a:ea typeface="Roboto"/>
              <a:cs typeface="Roboto"/>
              <a:sym typeface="Roboto"/>
            </a:endParaRPr>
          </a:p>
        </p:txBody>
      </p:sp>
      <p:sp>
        <p:nvSpPr>
          <p:cNvPr id="593" name="Google Shape;593;p86"/>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Color </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 Criterio 1.4.1 Uso del Color</a:t>
            </a:r>
            <a:r>
              <a:rPr lang="es-AR">
                <a:latin typeface="Roboto"/>
                <a:ea typeface="Roboto"/>
                <a:cs typeface="Roboto"/>
                <a:sym typeface="Roboto"/>
              </a:rPr>
              <a:t>.</a:t>
            </a:r>
            <a:endParaRPr>
              <a:latin typeface="Roboto"/>
              <a:ea typeface="Roboto"/>
              <a:cs typeface="Roboto"/>
              <a:sym typeface="Roboto"/>
            </a:endParaRPr>
          </a:p>
          <a:p>
            <a:pPr indent="0" lvl="2" marL="8572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El color no se usa como único medio visual para transmitir la información, indicar una acción, solicitar una respuesta o distinguir un elemento visual. [Nivel A]</a:t>
            </a:r>
            <a:endParaRPr>
              <a:latin typeface="Roboto"/>
              <a:ea typeface="Roboto"/>
              <a:cs typeface="Roboto"/>
              <a:sym typeface="Roboto"/>
            </a:endParaRPr>
          </a:p>
          <a:p>
            <a:pPr indent="-158750" lvl="1" marL="742950" rtl="0" algn="l">
              <a:spcBef>
                <a:spcPts val="400"/>
              </a:spcBef>
              <a:spcAft>
                <a:spcPts val="0"/>
              </a:spcAft>
              <a:buClr>
                <a:schemeClr val="dk1"/>
              </a:buClr>
              <a:buSzPts val="2000"/>
              <a:buFont typeface="Arial"/>
              <a:buNone/>
            </a:pPr>
            <a:r>
              <a:t/>
            </a:r>
            <a:endParaRPr/>
          </a:p>
          <a:p>
            <a:pPr indent="-101600" lvl="2" marL="1143000" rtl="0" algn="l">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594" name="Google Shape;594;p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cf8c342470_0_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Diseño accesible</a:t>
            </a:r>
            <a:endParaRPr/>
          </a:p>
        </p:txBody>
      </p:sp>
      <p:sp>
        <p:nvSpPr>
          <p:cNvPr id="601" name="Google Shape;601;gcf8c342470_0_1"/>
          <p:cNvSpPr txBox="1"/>
          <p:nvPr>
            <p:ph idx="1" type="body"/>
          </p:nvPr>
        </p:nvSpPr>
        <p:spPr>
          <a:xfrm>
            <a:off x="1810875" y="2501100"/>
            <a:ext cx="6302100" cy="6723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s-AR"/>
              <a:t>NO ACCESIBLE				   ACCESIBLE</a:t>
            </a:r>
            <a:endParaRPr/>
          </a:p>
        </p:txBody>
      </p:sp>
      <p:sp>
        <p:nvSpPr>
          <p:cNvPr id="602" name="Google Shape;602;gcf8c342470_0_1"/>
          <p:cNvSpPr txBox="1"/>
          <p:nvPr>
            <p:ph idx="12" type="sldNum"/>
          </p:nvPr>
        </p:nvSpPr>
        <p:spPr>
          <a:xfrm>
            <a:off x="6553200" y="6245225"/>
            <a:ext cx="2133600" cy="476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pic>
        <p:nvPicPr>
          <p:cNvPr id="603" name="Google Shape;603;gcf8c342470_0_1"/>
          <p:cNvPicPr preferRelativeResize="0"/>
          <p:nvPr/>
        </p:nvPicPr>
        <p:blipFill>
          <a:blip r:embed="rId3">
            <a:alphaModFix/>
          </a:blip>
          <a:stretch>
            <a:fillRect/>
          </a:stretch>
        </p:blipFill>
        <p:spPr>
          <a:xfrm>
            <a:off x="1647825" y="3173400"/>
            <a:ext cx="5848350" cy="2857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0"/>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610" name="Google Shape;610;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Herramientas de</a:t>
            </a:r>
            <a:r>
              <a:rPr b="1" lang="es-AR">
                <a:solidFill>
                  <a:srgbClr val="0070C0"/>
                </a:solidFill>
                <a:latin typeface="Roboto"/>
                <a:ea typeface="Roboto"/>
                <a:cs typeface="Roboto"/>
                <a:sym typeface="Roboto"/>
              </a:rPr>
              <a:t>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Conclusiones.</a:t>
            </a:r>
            <a:endParaRPr>
              <a:latin typeface="Roboto"/>
              <a:ea typeface="Roboto"/>
              <a:cs typeface="Roboto"/>
              <a:sym typeface="Roboto"/>
            </a:endParaRPr>
          </a:p>
        </p:txBody>
      </p:sp>
      <p:sp>
        <p:nvSpPr>
          <p:cNvPr id="611" name="Google Shape;611;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2"/>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Herramientas</a:t>
            </a:r>
            <a:r>
              <a:rPr b="1" lang="es-AR">
                <a:latin typeface="Roboto"/>
                <a:ea typeface="Roboto"/>
                <a:cs typeface="Roboto"/>
                <a:sym typeface="Roboto"/>
              </a:rPr>
              <a:t> de evaluación de AW</a:t>
            </a:r>
            <a:endParaRPr>
              <a:latin typeface="Roboto"/>
              <a:ea typeface="Roboto"/>
              <a:cs typeface="Roboto"/>
              <a:sym typeface="Roboto"/>
            </a:endParaRPr>
          </a:p>
        </p:txBody>
      </p:sp>
      <p:sp>
        <p:nvSpPr>
          <p:cNvPr id="618" name="Google Shape;618;p102"/>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Herramientas de evaluación automática:</a:t>
            </a:r>
            <a:endParaRPr>
              <a:latin typeface="Roboto"/>
              <a:ea typeface="Roboto"/>
              <a:cs typeface="Roboto"/>
              <a:sym typeface="Roboto"/>
            </a:endParaRPr>
          </a:p>
          <a:p>
            <a:pPr indent="0" lvl="0" marL="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Son muy útiles para facilitar nuestro trabajo.</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Nunca sustituyen a una evaluación manual realizada por un experto.</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A continuación se enumeran algunas herramientas gratuitas de evaluación automática que pueden a ayudar a revisar un sitio web.</a:t>
            </a:r>
            <a:endParaRPr>
              <a:latin typeface="Roboto"/>
              <a:ea typeface="Roboto"/>
              <a:cs typeface="Roboto"/>
              <a:sym typeface="Roboto"/>
            </a:endParaRPr>
          </a:p>
          <a:p>
            <a:pPr indent="-215900" lvl="0" marL="342900" rtl="0" algn="just">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619" name="Google Shape;619;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3"/>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Herramientas de</a:t>
            </a:r>
            <a:r>
              <a:rPr b="1" lang="es-AR">
                <a:latin typeface="Roboto"/>
                <a:ea typeface="Roboto"/>
                <a:cs typeface="Roboto"/>
                <a:sym typeface="Roboto"/>
              </a:rPr>
              <a:t> evaluación de AW</a:t>
            </a:r>
            <a:endParaRPr>
              <a:latin typeface="Roboto"/>
              <a:ea typeface="Roboto"/>
              <a:cs typeface="Roboto"/>
              <a:sym typeface="Roboto"/>
            </a:endParaRPr>
          </a:p>
        </p:txBody>
      </p:sp>
      <p:sp>
        <p:nvSpPr>
          <p:cNvPr id="626" name="Google Shape;626;p103"/>
          <p:cNvSpPr txBox="1"/>
          <p:nvPr>
            <p:ph idx="1" type="body"/>
          </p:nvPr>
        </p:nvSpPr>
        <p:spPr>
          <a:xfrm>
            <a:off x="428818" y="167880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Herramientas de evaluación automática:</a:t>
            </a:r>
            <a:endParaRPr>
              <a:latin typeface="Roboto"/>
              <a:ea typeface="Roboto"/>
              <a:cs typeface="Roboto"/>
              <a:sym typeface="Roboto"/>
            </a:endParaRPr>
          </a:p>
          <a:p>
            <a:pPr indent="0" lvl="0" marL="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b="1" lang="es-AR">
                <a:latin typeface="Roboto"/>
                <a:ea typeface="Roboto"/>
                <a:cs typeface="Roboto"/>
                <a:sym typeface="Roboto"/>
              </a:rPr>
              <a:t>Validadores de código HTML/CSS:</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Roboto"/>
              <a:buChar char="•"/>
            </a:pPr>
            <a:r>
              <a:rPr i="1" lang="es-AR">
                <a:latin typeface="Roboto"/>
                <a:ea typeface="Roboto"/>
                <a:cs typeface="Roboto"/>
                <a:sym typeface="Roboto"/>
              </a:rPr>
              <a:t>W3C Unicorn, W3C Markup Validation Service, W3C CSS Validation Service, etc</a:t>
            </a:r>
            <a:r>
              <a:rPr lang="es-AR">
                <a:latin typeface="Roboto"/>
                <a:ea typeface="Roboto"/>
                <a:cs typeface="Roboto"/>
                <a:sym typeface="Roboto"/>
              </a:rPr>
              <a:t>.</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b="1" lang="es-AR">
                <a:latin typeface="Roboto"/>
                <a:ea typeface="Roboto"/>
                <a:cs typeface="Roboto"/>
                <a:sym typeface="Roboto"/>
              </a:rPr>
              <a:t>Validadores de accesibilidad (WCAG 2.0):</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Roboto"/>
              <a:buChar char="•"/>
            </a:pPr>
            <a:r>
              <a:rPr i="1" lang="es-AR">
                <a:latin typeface="Roboto"/>
                <a:ea typeface="Roboto"/>
                <a:cs typeface="Roboto"/>
                <a:sym typeface="Roboto"/>
              </a:rPr>
              <a:t>TAW, HERA, WAVE, eXaminator, Accesi1, etc.</a:t>
            </a:r>
            <a:endParaRPr i="1">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b="1" lang="es-AR">
                <a:latin typeface="Roboto"/>
                <a:ea typeface="Roboto"/>
                <a:cs typeface="Roboto"/>
                <a:sym typeface="Roboto"/>
              </a:rPr>
              <a:t>Contraste de color:</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Roboto"/>
              <a:buChar char="•"/>
            </a:pPr>
            <a:r>
              <a:rPr i="1" lang="es-AR">
                <a:latin typeface="Roboto"/>
                <a:ea typeface="Roboto"/>
                <a:cs typeface="Roboto"/>
                <a:sym typeface="Roboto"/>
              </a:rPr>
              <a:t>WCAG Contrast checker, Accessibility Color Wheel, etc.</a:t>
            </a:r>
            <a:endParaRPr i="1">
              <a:latin typeface="Roboto"/>
              <a:ea typeface="Roboto"/>
              <a:cs typeface="Roboto"/>
              <a:sym typeface="Roboto"/>
            </a:endParaRPr>
          </a:p>
          <a:p>
            <a:pPr indent="-215900" lvl="0" marL="342900" rtl="0" algn="just">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627" name="Google Shape;627;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Herramientas de</a:t>
            </a:r>
            <a:r>
              <a:rPr b="1" lang="es-AR">
                <a:latin typeface="Roboto"/>
                <a:ea typeface="Roboto"/>
                <a:cs typeface="Roboto"/>
                <a:sym typeface="Roboto"/>
              </a:rPr>
              <a:t> evaluación de AW</a:t>
            </a:r>
            <a:endParaRPr>
              <a:latin typeface="Roboto"/>
              <a:ea typeface="Roboto"/>
              <a:cs typeface="Roboto"/>
              <a:sym typeface="Roboto"/>
            </a:endParaRPr>
          </a:p>
        </p:txBody>
      </p:sp>
      <p:sp>
        <p:nvSpPr>
          <p:cNvPr id="634" name="Google Shape;634;p104"/>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Validadores de accesibilidad (WCAG 2.0)</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lang="es-AR">
                <a:latin typeface="Roboto"/>
                <a:ea typeface="Roboto"/>
                <a:cs typeface="Roboto"/>
                <a:sym typeface="Roboto"/>
              </a:rPr>
              <a:t> </a:t>
            </a:r>
            <a:r>
              <a:rPr b="1" lang="es-AR">
                <a:latin typeface="Roboto"/>
                <a:ea typeface="Roboto"/>
                <a:cs typeface="Roboto"/>
                <a:sym typeface="Roboto"/>
              </a:rPr>
              <a:t>TAW: </a:t>
            </a:r>
            <a:r>
              <a:rPr lang="es-AR" u="sng">
                <a:solidFill>
                  <a:schemeClr val="hlink"/>
                </a:solidFill>
                <a:latin typeface="Roboto"/>
                <a:ea typeface="Roboto"/>
                <a:cs typeface="Roboto"/>
                <a:sym typeface="Roboto"/>
                <a:hlinkClick r:id="rId3"/>
              </a:rPr>
              <a:t>http://www.tawdis.net/</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Validación:</a:t>
            </a:r>
            <a:r>
              <a:rPr lang="es-AR">
                <a:latin typeface="Roboto"/>
                <a:ea typeface="Roboto"/>
                <a:cs typeface="Roboto"/>
                <a:sym typeface="Roboto"/>
              </a:rPr>
              <a:t> WCAG 2.0 (A, AA, AAA) y mobileOK.</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Tipo de herramienta: </a:t>
            </a:r>
            <a:r>
              <a:rPr lang="es-AR">
                <a:latin typeface="Roboto"/>
                <a:ea typeface="Roboto"/>
                <a:cs typeface="Roboto"/>
                <a:sym typeface="Roboto"/>
              </a:rPr>
              <a:t>online. La versión local y la extensión para Firefox validan de acuerdo a las WCAG 1.0.</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Opciones:</a:t>
            </a:r>
            <a:r>
              <a:rPr lang="es-AR">
                <a:latin typeface="Roboto"/>
                <a:ea typeface="Roboto"/>
                <a:cs typeface="Roboto"/>
                <a:sym typeface="Roboto"/>
              </a:rPr>
              <a:t> URL. No permiten validación de un sitio completo salvo con su herramienta “TAW Monitor” que es pago.</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Idioma:</a:t>
            </a:r>
            <a:r>
              <a:rPr lang="es-AR">
                <a:latin typeface="Roboto"/>
                <a:ea typeface="Roboto"/>
                <a:cs typeface="Roboto"/>
                <a:sym typeface="Roboto"/>
              </a:rPr>
              <a:t> castellano.</a:t>
            </a:r>
            <a:endParaRPr>
              <a:latin typeface="Roboto"/>
              <a:ea typeface="Roboto"/>
              <a:cs typeface="Roboto"/>
              <a:sym typeface="Roboto"/>
            </a:endParaRPr>
          </a:p>
          <a:p>
            <a:pPr indent="-215900" lvl="0" marL="342900" rtl="0" algn="just">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635" name="Google Shape;635;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5"/>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Herramientas</a:t>
            </a:r>
            <a:r>
              <a:rPr b="1" lang="es-AR">
                <a:latin typeface="Roboto"/>
                <a:ea typeface="Roboto"/>
                <a:cs typeface="Roboto"/>
                <a:sym typeface="Roboto"/>
              </a:rPr>
              <a:t> de evaluación de AW</a:t>
            </a:r>
            <a:endParaRPr>
              <a:latin typeface="Roboto"/>
              <a:ea typeface="Roboto"/>
              <a:cs typeface="Roboto"/>
              <a:sym typeface="Roboto"/>
            </a:endParaRPr>
          </a:p>
        </p:txBody>
      </p:sp>
      <p:sp>
        <p:nvSpPr>
          <p:cNvPr id="642" name="Google Shape;642;p105"/>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Validadores de accesibilidad (WCAG 2.0)</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lang="es-AR">
                <a:latin typeface="Roboto"/>
                <a:ea typeface="Roboto"/>
                <a:cs typeface="Roboto"/>
                <a:sym typeface="Roboto"/>
              </a:rPr>
              <a:t> </a:t>
            </a:r>
            <a:r>
              <a:rPr b="1" lang="es-AR">
                <a:latin typeface="Roboto"/>
                <a:ea typeface="Roboto"/>
                <a:cs typeface="Roboto"/>
                <a:sym typeface="Roboto"/>
              </a:rPr>
              <a:t>eXaminator: </a:t>
            </a:r>
            <a:r>
              <a:rPr lang="es-AR" u="sng">
                <a:solidFill>
                  <a:schemeClr val="hlink"/>
                </a:solidFill>
                <a:latin typeface="Roboto"/>
                <a:ea typeface="Roboto"/>
                <a:cs typeface="Roboto"/>
                <a:sym typeface="Roboto"/>
                <a:hlinkClick r:id="rId3"/>
              </a:rPr>
              <a:t>http://examinator.ws/</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Validación:</a:t>
            </a:r>
            <a:r>
              <a:rPr lang="es-AR">
                <a:latin typeface="Roboto"/>
                <a:ea typeface="Roboto"/>
                <a:cs typeface="Roboto"/>
                <a:sym typeface="Roboto"/>
              </a:rPr>
              <a:t> usa como referencia técnicas de las WCAG 2.0 para otorgar una puntuación a  la página.</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Tipo de herramienta: </a:t>
            </a:r>
            <a:r>
              <a:rPr lang="es-AR">
                <a:latin typeface="Roboto"/>
                <a:ea typeface="Roboto"/>
                <a:cs typeface="Roboto"/>
                <a:sym typeface="Roboto"/>
              </a:rPr>
              <a:t>online, sólo permite revisar una cantidad limitada de páginas por día.</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Opciones:</a:t>
            </a:r>
            <a:r>
              <a:rPr lang="es-AR">
                <a:latin typeface="Roboto"/>
                <a:ea typeface="Roboto"/>
                <a:cs typeface="Roboto"/>
                <a:sym typeface="Roboto"/>
              </a:rPr>
              <a:t> URL, upload de archivo e inclusión directa de código. </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Idioma:</a:t>
            </a:r>
            <a:r>
              <a:rPr lang="es-AR">
                <a:latin typeface="Roboto"/>
                <a:ea typeface="Roboto"/>
                <a:cs typeface="Roboto"/>
                <a:sym typeface="Roboto"/>
              </a:rPr>
              <a:t> castellano.</a:t>
            </a:r>
            <a:endParaRPr>
              <a:latin typeface="Roboto"/>
              <a:ea typeface="Roboto"/>
              <a:cs typeface="Roboto"/>
              <a:sym typeface="Roboto"/>
            </a:endParaRPr>
          </a:p>
          <a:p>
            <a:pPr indent="-215900" lvl="0" marL="342900" rtl="0" algn="just">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643" name="Google Shape;643;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t>Herramientas de</a:t>
            </a:r>
            <a:r>
              <a:rPr b="1" lang="es-AR"/>
              <a:t> evaluación de AW</a:t>
            </a:r>
            <a:endParaRPr/>
          </a:p>
        </p:txBody>
      </p:sp>
      <p:sp>
        <p:nvSpPr>
          <p:cNvPr id="650" name="Google Shape;650;p106"/>
          <p:cNvSpPr txBox="1"/>
          <p:nvPr>
            <p:ph idx="1" type="body"/>
          </p:nvPr>
        </p:nvSpPr>
        <p:spPr>
          <a:xfrm>
            <a:off x="430213" y="1916113"/>
            <a:ext cx="8229600" cy="4537223"/>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Validadores de accesibilidad (WCAG 2.0)</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Accesi1</a:t>
            </a:r>
            <a:r>
              <a:rPr b="1" lang="es-AR">
                <a:latin typeface="Roboto"/>
                <a:ea typeface="Roboto"/>
                <a:cs typeface="Roboto"/>
                <a:sym typeface="Roboto"/>
              </a:rPr>
              <a:t>: </a:t>
            </a:r>
            <a:r>
              <a:rPr lang="es-AR" u="sng">
                <a:solidFill>
                  <a:schemeClr val="hlink"/>
                </a:solidFill>
                <a:latin typeface="Roboto"/>
                <a:ea typeface="Roboto"/>
                <a:cs typeface="Roboto"/>
                <a:sym typeface="Roboto"/>
                <a:hlinkClick r:id="rId3"/>
              </a:rPr>
              <a:t>http://accesi1.herokuapp.com</a:t>
            </a:r>
            <a:r>
              <a:rPr lang="es-AR">
                <a:latin typeface="Roboto"/>
                <a:ea typeface="Roboto"/>
                <a:cs typeface="Roboto"/>
                <a:sym typeface="Roboto"/>
              </a:rPr>
              <a:t>/</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Validación:</a:t>
            </a:r>
            <a:r>
              <a:rPr lang="es-AR">
                <a:latin typeface="Roboto"/>
                <a:ea typeface="Roboto"/>
                <a:cs typeface="Roboto"/>
                <a:sym typeface="Roboto"/>
              </a:rPr>
              <a:t> WCAG 2.0 (A y AA) para otorgar un resultado (Accesible o No Accesible) a  la página de acuerdo a la legislación argentina vigente.</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Tipo de herramienta: </a:t>
            </a:r>
            <a:r>
              <a:rPr lang="es-AR">
                <a:latin typeface="Roboto"/>
                <a:ea typeface="Roboto"/>
                <a:cs typeface="Roboto"/>
                <a:sym typeface="Roboto"/>
              </a:rPr>
              <a:t>versión online.</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Opciones:</a:t>
            </a:r>
            <a:r>
              <a:rPr lang="es-AR">
                <a:latin typeface="Roboto"/>
                <a:ea typeface="Roboto"/>
                <a:cs typeface="Roboto"/>
                <a:sym typeface="Roboto"/>
              </a:rPr>
              <a:t> URL, descarga de informe en PDF. </a:t>
            </a:r>
            <a:endParaRPr>
              <a:latin typeface="Roboto"/>
              <a:ea typeface="Roboto"/>
              <a:cs typeface="Roboto"/>
              <a:sym typeface="Roboto"/>
            </a:endParaRPr>
          </a:p>
          <a:p>
            <a:pPr indent="-228600" lvl="2" marL="1143000" rtl="0" algn="just">
              <a:lnSpc>
                <a:spcPct val="115000"/>
              </a:lnSpc>
              <a:spcBef>
                <a:spcPts val="400"/>
              </a:spcBef>
              <a:spcAft>
                <a:spcPts val="0"/>
              </a:spcAft>
              <a:buClr>
                <a:schemeClr val="dk1"/>
              </a:buClr>
              <a:buSzPts val="2000"/>
              <a:buFont typeface="Arial"/>
              <a:buChar char="•"/>
            </a:pPr>
            <a:r>
              <a:rPr b="1" lang="es-AR">
                <a:latin typeface="Roboto"/>
                <a:ea typeface="Roboto"/>
                <a:cs typeface="Roboto"/>
                <a:sym typeface="Roboto"/>
              </a:rPr>
              <a:t>Idioma:</a:t>
            </a:r>
            <a:r>
              <a:rPr lang="es-AR">
                <a:latin typeface="Roboto"/>
                <a:ea typeface="Roboto"/>
                <a:cs typeface="Roboto"/>
                <a:sym typeface="Roboto"/>
              </a:rPr>
              <a:t> castellano.</a:t>
            </a:r>
            <a:endParaRPr>
              <a:latin typeface="Roboto"/>
              <a:ea typeface="Roboto"/>
              <a:cs typeface="Roboto"/>
              <a:sym typeface="Roboto"/>
            </a:endParaRPr>
          </a:p>
          <a:p>
            <a:pPr indent="-215900" lvl="0" marL="342900" rtl="0" algn="just">
              <a:spcBef>
                <a:spcPts val="400"/>
              </a:spcBef>
              <a:spcAft>
                <a:spcPts val="0"/>
              </a:spcAft>
              <a:buClr>
                <a:schemeClr val="dk1"/>
              </a:buClr>
              <a:buSzPts val="2000"/>
              <a:buFont typeface="Arial"/>
              <a:buNone/>
            </a:pPr>
            <a:r>
              <a:t/>
            </a:r>
            <a:endParaRPr/>
          </a:p>
          <a:p>
            <a:pPr indent="-158750" lvl="1" marL="742950" rtl="0" algn="l">
              <a:spcBef>
                <a:spcPts val="400"/>
              </a:spcBef>
              <a:spcAft>
                <a:spcPts val="0"/>
              </a:spcAft>
              <a:buClr>
                <a:schemeClr val="dk1"/>
              </a:buClr>
              <a:buSzPts val="2000"/>
              <a:buFont typeface="Arial"/>
              <a:buNone/>
            </a:pPr>
            <a:r>
              <a:t/>
            </a:r>
            <a:endParaRPr/>
          </a:p>
          <a:p>
            <a:pPr indent="0" lvl="8" marL="3657600" rtl="0" algn="l">
              <a:spcBef>
                <a:spcPts val="400"/>
              </a:spcBef>
              <a:spcAft>
                <a:spcPts val="0"/>
              </a:spcAft>
              <a:buClr>
                <a:schemeClr val="dk1"/>
              </a:buClr>
              <a:buSzPts val="2000"/>
              <a:buFont typeface="Arial"/>
              <a:buNone/>
            </a:pPr>
            <a:r>
              <a:rPr lang="es-AR"/>
              <a:t>		</a:t>
            </a:r>
            <a:endParaRPr/>
          </a:p>
        </p:txBody>
      </p:sp>
      <p:sp>
        <p:nvSpPr>
          <p:cNvPr id="651" name="Google Shape;651;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31" name="Google Shape;131;p7"/>
          <p:cNvSpPr txBox="1"/>
          <p:nvPr>
            <p:ph idx="1" type="body"/>
          </p:nvPr>
        </p:nvSpPr>
        <p:spPr>
          <a:xfrm>
            <a:off x="500063" y="1714500"/>
            <a:ext cx="8229600" cy="1025525"/>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Arial"/>
              <a:buChar char="•"/>
            </a:pPr>
            <a:r>
              <a:rPr lang="es-AR">
                <a:latin typeface="Roboto"/>
                <a:ea typeface="Roboto"/>
                <a:cs typeface="Roboto"/>
                <a:sym typeface="Roboto"/>
              </a:rPr>
              <a:t>Ejemplo de problema de accesibilidad para personas con </a:t>
            </a:r>
            <a:r>
              <a:rPr b="1" lang="es-AR">
                <a:latin typeface="Roboto"/>
                <a:ea typeface="Roboto"/>
                <a:cs typeface="Roboto"/>
                <a:sym typeface="Roboto"/>
              </a:rPr>
              <a:t>discapacidad visual</a:t>
            </a:r>
            <a:r>
              <a:rPr lang="es-AR">
                <a:latin typeface="Roboto"/>
                <a:ea typeface="Roboto"/>
                <a:cs typeface="Roboto"/>
                <a:sym typeface="Roboto"/>
              </a:rPr>
              <a:t> (ciega, baja visión, daltonismo) y todos en un día de mucha luminosidad.</a:t>
            </a:r>
            <a:endParaRPr>
              <a:latin typeface="Roboto"/>
              <a:ea typeface="Roboto"/>
              <a:cs typeface="Roboto"/>
              <a:sym typeface="Roboto"/>
            </a:endParaRPr>
          </a:p>
        </p:txBody>
      </p:sp>
      <p:sp>
        <p:nvSpPr>
          <p:cNvPr id="132" name="Google Shape;132;p7"/>
          <p:cNvSpPr txBox="1"/>
          <p:nvPr/>
        </p:nvSpPr>
        <p:spPr>
          <a:xfrm>
            <a:off x="1714500" y="3236925"/>
            <a:ext cx="2884500" cy="3494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s-AR" sz="2000" u="none" cap="none" strike="noStrike">
                <a:solidFill>
                  <a:schemeClr val="dk1"/>
                </a:solidFill>
                <a:latin typeface="Roboto"/>
                <a:ea typeface="Roboto"/>
                <a:cs typeface="Roboto"/>
                <a:sym typeface="Roboto"/>
              </a:rPr>
              <a:t>CURSO</a:t>
            </a:r>
            <a:endParaRPr i="0" sz="2000" u="none" cap="none" strike="noStrike">
              <a:solidFill>
                <a:schemeClr val="dk1"/>
              </a:solidFill>
              <a:latin typeface="Roboto"/>
              <a:ea typeface="Roboto"/>
              <a:cs typeface="Roboto"/>
              <a:sym typeface="Roboto"/>
            </a:endParaRPr>
          </a:p>
          <a:p>
            <a:pPr indent="-285750" lvl="0" marL="285750" marR="0" rtl="0" algn="just">
              <a:lnSpc>
                <a:spcPct val="115000"/>
              </a:lnSpc>
              <a:spcBef>
                <a:spcPts val="0"/>
              </a:spcBef>
              <a:spcAft>
                <a:spcPts val="0"/>
              </a:spcAft>
              <a:buClr>
                <a:schemeClr val="dk1"/>
              </a:buClr>
              <a:buSzPts val="2000"/>
              <a:buFont typeface="Roboto"/>
              <a:buChar char="•"/>
            </a:pPr>
            <a:r>
              <a:rPr i="0" lang="es-AR" sz="2000" u="none" cap="none" strike="noStrike">
                <a:solidFill>
                  <a:schemeClr val="dk1"/>
                </a:solidFill>
                <a:latin typeface="Roboto"/>
                <a:ea typeface="Roboto"/>
                <a:cs typeface="Roboto"/>
                <a:sym typeface="Roboto"/>
              </a:rPr>
              <a:t>Si pulsa el círculo verde comenzará el curso.</a:t>
            </a:r>
            <a:endParaRPr sz="2000">
              <a:latin typeface="Roboto"/>
              <a:ea typeface="Roboto"/>
              <a:cs typeface="Roboto"/>
              <a:sym typeface="Roboto"/>
            </a:endParaRPr>
          </a:p>
          <a:p>
            <a:pPr indent="-285750" lvl="0" marL="285750" marR="0" rtl="0" algn="just">
              <a:lnSpc>
                <a:spcPct val="115000"/>
              </a:lnSpc>
              <a:spcBef>
                <a:spcPts val="0"/>
              </a:spcBef>
              <a:spcAft>
                <a:spcPts val="0"/>
              </a:spcAft>
              <a:buClr>
                <a:schemeClr val="dk1"/>
              </a:buClr>
              <a:buSzPts val="2000"/>
              <a:buFont typeface="Roboto"/>
              <a:buChar char="•"/>
            </a:pPr>
            <a:r>
              <a:rPr i="0" lang="es-AR" sz="2000" u="none" cap="none" strike="noStrike">
                <a:solidFill>
                  <a:schemeClr val="dk1"/>
                </a:solidFill>
                <a:latin typeface="Roboto"/>
                <a:ea typeface="Roboto"/>
                <a:cs typeface="Roboto"/>
                <a:sym typeface="Roboto"/>
              </a:rPr>
              <a:t>Si pulsa el círculo rojo se eliminará el curso.</a:t>
            </a:r>
            <a:endParaRPr sz="2000">
              <a:solidFill>
                <a:schemeClr val="dk1"/>
              </a:solidFill>
            </a:endParaRPr>
          </a:p>
          <a:p>
            <a:pPr indent="0" lvl="0" marL="0" marR="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endParaRPr>
          </a:p>
        </p:txBody>
      </p:sp>
      <p:sp>
        <p:nvSpPr>
          <p:cNvPr id="133" name="Google Shape;133;p7"/>
          <p:cNvSpPr/>
          <p:nvPr/>
        </p:nvSpPr>
        <p:spPr>
          <a:xfrm>
            <a:off x="2246313" y="5899150"/>
            <a:ext cx="674700" cy="393600"/>
          </a:xfrm>
          <a:prstGeom prst="ellipse">
            <a:avLst/>
          </a:prstGeom>
          <a:solidFill>
            <a:srgbClr val="FF000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 name="Google Shape;134;p7"/>
          <p:cNvSpPr/>
          <p:nvPr/>
        </p:nvSpPr>
        <p:spPr>
          <a:xfrm>
            <a:off x="3452813" y="5899150"/>
            <a:ext cx="674700" cy="393600"/>
          </a:xfrm>
          <a:prstGeom prst="ellipse">
            <a:avLst/>
          </a:prstGeom>
          <a:solidFill>
            <a:srgbClr val="92D05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7"/>
          <p:cNvSpPr txBox="1"/>
          <p:nvPr/>
        </p:nvSpPr>
        <p:spPr>
          <a:xfrm>
            <a:off x="1714500" y="2811463"/>
            <a:ext cx="28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000"/>
              <a:buFont typeface="Arial"/>
              <a:buNone/>
            </a:pPr>
            <a:r>
              <a:rPr b="1" i="0" lang="es-AR" sz="2000" u="none" cap="none" strike="noStrike">
                <a:solidFill>
                  <a:srgbClr val="FF0000"/>
                </a:solidFill>
                <a:latin typeface="Roboto"/>
                <a:ea typeface="Roboto"/>
                <a:cs typeface="Roboto"/>
                <a:sym typeface="Roboto"/>
              </a:rPr>
              <a:t>NO accesible</a:t>
            </a:r>
            <a:endParaRPr>
              <a:latin typeface="Roboto"/>
              <a:ea typeface="Roboto"/>
              <a:cs typeface="Roboto"/>
              <a:sym typeface="Roboto"/>
            </a:endParaRPr>
          </a:p>
        </p:txBody>
      </p:sp>
      <p:sp>
        <p:nvSpPr>
          <p:cNvPr id="136" name="Google Shape;136;p7"/>
          <p:cNvSpPr txBox="1"/>
          <p:nvPr/>
        </p:nvSpPr>
        <p:spPr>
          <a:xfrm>
            <a:off x="5116513" y="3221038"/>
            <a:ext cx="2884500" cy="3494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s-AR" sz="2000" u="none" cap="none" strike="noStrike">
                <a:solidFill>
                  <a:schemeClr val="dk1"/>
                </a:solidFill>
                <a:latin typeface="Roboto"/>
                <a:ea typeface="Roboto"/>
                <a:cs typeface="Roboto"/>
                <a:sym typeface="Roboto"/>
              </a:rPr>
              <a:t>CURSO</a:t>
            </a:r>
            <a:endParaRPr i="0" sz="2000" u="none" cap="none" strike="noStrike">
              <a:solidFill>
                <a:schemeClr val="dk1"/>
              </a:solidFill>
              <a:latin typeface="Roboto"/>
              <a:ea typeface="Roboto"/>
              <a:cs typeface="Roboto"/>
              <a:sym typeface="Roboto"/>
            </a:endParaRPr>
          </a:p>
          <a:p>
            <a:pPr indent="-285750" lvl="0" marL="285750" marR="0" rtl="0" algn="just">
              <a:lnSpc>
                <a:spcPct val="115000"/>
              </a:lnSpc>
              <a:spcBef>
                <a:spcPts val="0"/>
              </a:spcBef>
              <a:spcAft>
                <a:spcPts val="0"/>
              </a:spcAft>
              <a:buClr>
                <a:schemeClr val="dk1"/>
              </a:buClr>
              <a:buSzPts val="2000"/>
              <a:buFont typeface="Roboto"/>
              <a:buChar char="•"/>
            </a:pPr>
            <a:r>
              <a:rPr i="0" lang="es-AR" sz="2000" u="none" cap="none" strike="noStrike">
                <a:solidFill>
                  <a:schemeClr val="dk1"/>
                </a:solidFill>
                <a:latin typeface="Roboto"/>
                <a:ea typeface="Roboto"/>
                <a:cs typeface="Roboto"/>
                <a:sym typeface="Roboto"/>
              </a:rPr>
              <a:t>Si pulsa el círculo verde comenzará el curso.</a:t>
            </a:r>
            <a:endParaRPr sz="2000">
              <a:latin typeface="Roboto"/>
              <a:ea typeface="Roboto"/>
              <a:cs typeface="Roboto"/>
              <a:sym typeface="Roboto"/>
            </a:endParaRPr>
          </a:p>
          <a:p>
            <a:pPr indent="-285750" lvl="0" marL="285750" marR="0" rtl="0" algn="just">
              <a:lnSpc>
                <a:spcPct val="115000"/>
              </a:lnSpc>
              <a:spcBef>
                <a:spcPts val="0"/>
              </a:spcBef>
              <a:spcAft>
                <a:spcPts val="0"/>
              </a:spcAft>
              <a:buClr>
                <a:schemeClr val="dk1"/>
              </a:buClr>
              <a:buSzPts val="2000"/>
              <a:buFont typeface="Roboto"/>
              <a:buChar char="•"/>
            </a:pPr>
            <a:r>
              <a:rPr i="0" lang="es-AR" sz="2000" u="none" cap="none" strike="noStrike">
                <a:solidFill>
                  <a:schemeClr val="dk1"/>
                </a:solidFill>
                <a:latin typeface="Roboto"/>
                <a:ea typeface="Roboto"/>
                <a:cs typeface="Roboto"/>
                <a:sym typeface="Roboto"/>
              </a:rPr>
              <a:t>Si pulsa el círculo rojo se eliminará el curso.</a:t>
            </a:r>
            <a:endParaRPr sz="2000">
              <a:latin typeface="Roboto"/>
              <a:ea typeface="Roboto"/>
              <a:cs typeface="Roboto"/>
              <a:sym typeface="Roboto"/>
            </a:endParaRPr>
          </a:p>
          <a:p>
            <a:pPr indent="0" lvl="0"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AR" sz="20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rPr b="0" i="0" lang="es-AR" sz="2000" u="none" cap="none" strike="noStrike">
                <a:solidFill>
                  <a:schemeClr val="dk1"/>
                </a:solidFill>
                <a:latin typeface="Arial"/>
                <a:ea typeface="Arial"/>
                <a:cs typeface="Arial"/>
                <a:sym typeface="Arial"/>
              </a:rPr>
              <a:t>    </a:t>
            </a:r>
            <a:r>
              <a:rPr i="0" lang="es-AR" sz="2000" u="none" cap="none" strike="noStrike">
                <a:solidFill>
                  <a:schemeClr val="dk1"/>
                </a:solidFill>
                <a:latin typeface="Roboto"/>
                <a:ea typeface="Roboto"/>
                <a:cs typeface="Roboto"/>
                <a:sym typeface="Roboto"/>
              </a:rPr>
              <a:t>Eliminar    Comenzar</a:t>
            </a:r>
            <a:endParaRPr>
              <a:latin typeface="Roboto"/>
              <a:ea typeface="Roboto"/>
              <a:cs typeface="Roboto"/>
              <a:sym typeface="Roboto"/>
            </a:endParaRPr>
          </a:p>
        </p:txBody>
      </p:sp>
      <p:sp>
        <p:nvSpPr>
          <p:cNvPr id="137" name="Google Shape;137;p7"/>
          <p:cNvSpPr/>
          <p:nvPr/>
        </p:nvSpPr>
        <p:spPr>
          <a:xfrm>
            <a:off x="5527675" y="5822950"/>
            <a:ext cx="674688" cy="393700"/>
          </a:xfrm>
          <a:prstGeom prst="ellipse">
            <a:avLst/>
          </a:prstGeom>
          <a:solidFill>
            <a:srgbClr val="FF000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7"/>
          <p:cNvSpPr/>
          <p:nvPr/>
        </p:nvSpPr>
        <p:spPr>
          <a:xfrm>
            <a:off x="6808788" y="5822950"/>
            <a:ext cx="674687" cy="393700"/>
          </a:xfrm>
          <a:prstGeom prst="ellipse">
            <a:avLst/>
          </a:prstGeom>
          <a:solidFill>
            <a:srgbClr val="92D05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7"/>
          <p:cNvSpPr txBox="1"/>
          <p:nvPr/>
        </p:nvSpPr>
        <p:spPr>
          <a:xfrm>
            <a:off x="5116513" y="2795588"/>
            <a:ext cx="28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92D050"/>
              </a:buClr>
              <a:buSzPts val="2000"/>
              <a:buFont typeface="Arial"/>
              <a:buNone/>
            </a:pPr>
            <a:r>
              <a:rPr b="1" i="0" lang="es-AR" sz="2000" u="none" cap="none" strike="noStrike">
                <a:solidFill>
                  <a:srgbClr val="92D050"/>
                </a:solidFill>
                <a:latin typeface="Roboto"/>
                <a:ea typeface="Roboto"/>
                <a:cs typeface="Roboto"/>
                <a:sym typeface="Roboto"/>
              </a:rPr>
              <a:t>Accesible</a:t>
            </a:r>
            <a:endParaRPr>
              <a:latin typeface="Roboto"/>
              <a:ea typeface="Roboto"/>
              <a:cs typeface="Roboto"/>
              <a:sym typeface="Roboto"/>
            </a:endParaRPr>
          </a:p>
        </p:txBody>
      </p:sp>
      <p:sp>
        <p:nvSpPr>
          <p:cNvPr id="140" name="Google Shape;140;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24"/>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Organización</a:t>
            </a:r>
            <a:endParaRPr>
              <a:latin typeface="Roboto"/>
              <a:ea typeface="Roboto"/>
              <a:cs typeface="Roboto"/>
              <a:sym typeface="Roboto"/>
            </a:endParaRPr>
          </a:p>
        </p:txBody>
      </p:sp>
      <p:sp>
        <p:nvSpPr>
          <p:cNvPr id="658" name="Google Shape;658;p1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¿Qué es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Pautas y leyes.</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Contenido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Navegación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Diseño accesible.</a:t>
            </a:r>
            <a:endParaRPr>
              <a:latin typeface="Roboto"/>
              <a:ea typeface="Roboto"/>
              <a:cs typeface="Roboto"/>
              <a:sym typeface="Roboto"/>
            </a:endParaRPr>
          </a:p>
          <a:p>
            <a:pPr indent="-342900" lvl="0" marL="34290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Herramientas de evaluación de la accesibilidad web.</a:t>
            </a:r>
            <a:endParaRPr>
              <a:latin typeface="Roboto"/>
              <a:ea typeface="Roboto"/>
              <a:cs typeface="Roboto"/>
              <a:sym typeface="Roboto"/>
            </a:endParaRPr>
          </a:p>
          <a:p>
            <a:pPr indent="-342900" lvl="0" marL="342900" rtl="0" algn="l">
              <a:lnSpc>
                <a:spcPct val="115000"/>
              </a:lnSpc>
              <a:spcBef>
                <a:spcPts val="400"/>
              </a:spcBef>
              <a:spcAft>
                <a:spcPts val="0"/>
              </a:spcAft>
              <a:buClr>
                <a:srgbClr val="0070C0"/>
              </a:buClr>
              <a:buSzPts val="2000"/>
              <a:buFont typeface="Roboto"/>
              <a:buChar char="•"/>
            </a:pPr>
            <a:r>
              <a:rPr b="1" lang="es-AR">
                <a:solidFill>
                  <a:srgbClr val="0070C0"/>
                </a:solidFill>
                <a:latin typeface="Roboto"/>
                <a:ea typeface="Roboto"/>
                <a:cs typeface="Roboto"/>
                <a:sym typeface="Roboto"/>
              </a:rPr>
              <a:t>Conclusiones.</a:t>
            </a:r>
            <a:endParaRPr>
              <a:latin typeface="Roboto"/>
              <a:ea typeface="Roboto"/>
              <a:cs typeface="Roboto"/>
              <a:sym typeface="Roboto"/>
            </a:endParaRPr>
          </a:p>
        </p:txBody>
      </p:sp>
      <p:sp>
        <p:nvSpPr>
          <p:cNvPr id="659" name="Google Shape;659;p1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25"/>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Conclusiones</a:t>
            </a:r>
            <a:endParaRPr>
              <a:latin typeface="Roboto"/>
              <a:ea typeface="Roboto"/>
              <a:cs typeface="Roboto"/>
              <a:sym typeface="Roboto"/>
            </a:endParaRPr>
          </a:p>
        </p:txBody>
      </p:sp>
      <p:sp>
        <p:nvSpPr>
          <p:cNvPr id="666" name="Google Shape;666;p125"/>
          <p:cNvSpPr txBox="1"/>
          <p:nvPr>
            <p:ph idx="1" type="body"/>
          </p:nvPr>
        </p:nvSpPr>
        <p:spPr>
          <a:xfrm>
            <a:off x="457200" y="2276872"/>
            <a:ext cx="8229600" cy="3849291"/>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Las pautas sobre accesibilidad web que en la actualidad se aplican son las Web Content Accessibility Guidelines 2.0 (WCAG 2.0)</a:t>
            </a:r>
            <a:endParaRPr>
              <a:latin typeface="Roboto"/>
              <a:ea typeface="Roboto"/>
              <a:cs typeface="Roboto"/>
              <a:sym typeface="Roboto"/>
            </a:endParaRPr>
          </a:p>
          <a:p>
            <a:pPr indent="0" lvl="0" marL="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Consejos generales que resumen lo que se debe hacer para lograr que un sitio web sea accesible:</a:t>
            </a:r>
            <a:endParaRPr>
              <a:latin typeface="Roboto"/>
              <a:ea typeface="Roboto"/>
              <a:cs typeface="Roboto"/>
              <a:sym typeface="Roboto"/>
            </a:endParaRPr>
          </a:p>
          <a:p>
            <a:pPr indent="-215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Asegurar una transformación correcta.</a:t>
            </a:r>
            <a:endParaRPr>
              <a:latin typeface="Roboto"/>
              <a:ea typeface="Roboto"/>
              <a:cs typeface="Roboto"/>
              <a:sym typeface="Roboto"/>
            </a:endParaRPr>
          </a:p>
          <a:p>
            <a:pPr indent="-101600" lvl="3" marL="16002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28600" lvl="3" marL="16002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Hacer comprensible y navegable el contenido.</a:t>
            </a:r>
            <a:endParaRPr>
              <a:latin typeface="Roboto"/>
              <a:ea typeface="Roboto"/>
              <a:cs typeface="Roboto"/>
              <a:sym typeface="Roboto"/>
            </a:endParaRPr>
          </a:p>
        </p:txBody>
      </p:sp>
      <p:sp>
        <p:nvSpPr>
          <p:cNvPr id="667" name="Google Shape;667;p1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26"/>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Conclusiones</a:t>
            </a:r>
            <a:endParaRPr>
              <a:latin typeface="Roboto"/>
              <a:ea typeface="Roboto"/>
              <a:cs typeface="Roboto"/>
              <a:sym typeface="Roboto"/>
            </a:endParaRPr>
          </a:p>
        </p:txBody>
      </p:sp>
      <p:sp>
        <p:nvSpPr>
          <p:cNvPr id="674" name="Google Shape;674;p126"/>
          <p:cNvSpPr txBox="1"/>
          <p:nvPr>
            <p:ph idx="1" type="body"/>
          </p:nvPr>
        </p:nvSpPr>
        <p:spPr>
          <a:xfrm>
            <a:off x="457200" y="2276872"/>
            <a:ext cx="8229600" cy="3849291"/>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Asegurar una transformación correcta.</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 En las páginas web se deben ofrecer alternativas, diferentes presentaciones que se adapten a las necesidades de diferentes usuarios y que sean reproducibles bajo diferentes circunstancias.</a:t>
            </a:r>
            <a:endParaRPr>
              <a:latin typeface="Roboto"/>
              <a:ea typeface="Roboto"/>
              <a:cs typeface="Roboto"/>
              <a:sym typeface="Roboto"/>
            </a:endParaRPr>
          </a:p>
        </p:txBody>
      </p:sp>
      <p:sp>
        <p:nvSpPr>
          <p:cNvPr id="675" name="Google Shape;675;p1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27"/>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Conclusiones</a:t>
            </a:r>
            <a:endParaRPr>
              <a:latin typeface="Roboto"/>
              <a:ea typeface="Roboto"/>
              <a:cs typeface="Roboto"/>
              <a:sym typeface="Roboto"/>
            </a:endParaRPr>
          </a:p>
        </p:txBody>
      </p:sp>
      <p:sp>
        <p:nvSpPr>
          <p:cNvPr id="682" name="Google Shape;682;p127"/>
          <p:cNvSpPr txBox="1"/>
          <p:nvPr>
            <p:ph idx="1" type="body"/>
          </p:nvPr>
        </p:nvSpPr>
        <p:spPr>
          <a:xfrm>
            <a:off x="457200" y="2276872"/>
            <a:ext cx="8229600" cy="3849291"/>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Hacer comprensible y navegable el contenido.</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Para que el contenido sea comprensible se debe emplear un lenguaje claro y simple.</a:t>
            </a:r>
            <a:endParaRPr>
              <a:latin typeface="Roboto"/>
              <a:ea typeface="Roboto"/>
              <a:cs typeface="Roboto"/>
              <a:sym typeface="Roboto"/>
            </a:endParaRPr>
          </a:p>
          <a:p>
            <a:pPr indent="-158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Para que el contenido sea navegable se deben proporcionar mecanismos comprensibles para navegar y orientarse dentro de cada página y entre las páginas de un sitio web.</a:t>
            </a:r>
            <a:endParaRPr>
              <a:latin typeface="Roboto"/>
              <a:ea typeface="Roboto"/>
              <a:cs typeface="Roboto"/>
              <a:sym typeface="Roboto"/>
            </a:endParaRPr>
          </a:p>
        </p:txBody>
      </p:sp>
      <p:sp>
        <p:nvSpPr>
          <p:cNvPr id="683" name="Google Shape;683;p1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29"/>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Bibliografía</a:t>
            </a:r>
            <a:endParaRPr>
              <a:latin typeface="Roboto"/>
              <a:ea typeface="Roboto"/>
              <a:cs typeface="Roboto"/>
              <a:sym typeface="Roboto"/>
            </a:endParaRPr>
          </a:p>
        </p:txBody>
      </p:sp>
      <p:sp>
        <p:nvSpPr>
          <p:cNvPr id="690" name="Google Shape;690;p129"/>
          <p:cNvSpPr txBox="1"/>
          <p:nvPr>
            <p:ph idx="1" type="body"/>
          </p:nvPr>
        </p:nvSpPr>
        <p:spPr>
          <a:xfrm>
            <a:off x="457200" y="2060848"/>
            <a:ext cx="8229600" cy="4536504"/>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EXAMINATOR. Servicio en línea para evaluar de modo automático la Accesibilidad de una Página Web. &lt;</a:t>
            </a:r>
            <a:r>
              <a:rPr lang="es-AR" u="sng">
                <a:solidFill>
                  <a:schemeClr val="hlink"/>
                </a:solidFill>
                <a:latin typeface="Roboto"/>
                <a:ea typeface="Roboto"/>
                <a:cs typeface="Roboto"/>
                <a:sym typeface="Roboto"/>
                <a:hlinkClick r:id="rId3"/>
              </a:rPr>
              <a:t>http://examinator.ws/</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HONORABLE CONGRESO DE LA NACIÓN ARGENTINA. Ley 26.653 de Accesibilidad de la Información en Páginas Web. Buenos Aires. Argentina.</a:t>
            </a:r>
            <a:endParaRPr>
              <a:latin typeface="Roboto"/>
              <a:ea typeface="Roboto"/>
              <a:cs typeface="Roboto"/>
              <a:sym typeface="Roboto"/>
            </a:endParaRPr>
          </a:p>
          <a:p>
            <a:pPr indent="0" lvl="1" marL="400050" rtl="0" algn="just">
              <a:lnSpc>
                <a:spcPct val="115000"/>
              </a:lnSpc>
              <a:spcBef>
                <a:spcPts val="0"/>
              </a:spcBef>
              <a:spcAft>
                <a:spcPts val="0"/>
              </a:spcAft>
              <a:buClr>
                <a:schemeClr val="dk1"/>
              </a:buClr>
              <a:buSzPts val="2000"/>
              <a:buFont typeface="Arial"/>
              <a:buNone/>
            </a:pPr>
            <a:r>
              <a:rPr lang="es-AR">
                <a:latin typeface="Roboto"/>
                <a:ea typeface="Roboto"/>
                <a:cs typeface="Roboto"/>
                <a:sym typeface="Roboto"/>
              </a:rPr>
              <a:t>&lt;</a:t>
            </a:r>
            <a:r>
              <a:rPr lang="es-AR" u="sng">
                <a:solidFill>
                  <a:schemeClr val="hlink"/>
                </a:solidFill>
                <a:latin typeface="Roboto"/>
                <a:ea typeface="Roboto"/>
                <a:cs typeface="Roboto"/>
                <a:sym typeface="Roboto"/>
                <a:hlinkClick r:id="rId4"/>
              </a:rPr>
              <a:t>http://www.infoleg.gob.ar/infolegInternet/anexos/175000-179999/175694/norma.htm</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OFICINA NACIONAL DE TECNOLOGÍAS DE INFORMACIÓN. Decreto 2/2014.</a:t>
            </a:r>
            <a:endParaRPr>
              <a:latin typeface="Roboto"/>
              <a:ea typeface="Roboto"/>
              <a:cs typeface="Roboto"/>
              <a:sym typeface="Roboto"/>
            </a:endParaRPr>
          </a:p>
          <a:p>
            <a:pPr indent="0" lvl="1" marL="4000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&lt;</a:t>
            </a:r>
            <a:r>
              <a:rPr lang="es-AR" u="sng">
                <a:solidFill>
                  <a:schemeClr val="hlink"/>
                </a:solidFill>
                <a:latin typeface="Roboto"/>
                <a:ea typeface="Roboto"/>
                <a:cs typeface="Roboto"/>
                <a:sym typeface="Roboto"/>
                <a:hlinkClick r:id="rId5"/>
              </a:rPr>
              <a:t>http://servicios.infoleg.gob.ar/infolegInternet/anexos/230000-234999/233667/norma.htm</a:t>
            </a:r>
            <a:r>
              <a:rPr lang="es-AR">
                <a:latin typeface="Roboto"/>
                <a:ea typeface="Roboto"/>
                <a:cs typeface="Roboto"/>
                <a:sym typeface="Roboto"/>
              </a:rPr>
              <a:t>&gt;</a:t>
            </a:r>
            <a:endParaRPr>
              <a:latin typeface="Roboto"/>
              <a:ea typeface="Roboto"/>
              <a:cs typeface="Roboto"/>
              <a:sym typeface="Roboto"/>
            </a:endParaRPr>
          </a:p>
          <a:p>
            <a:pPr indent="-139700" lvl="0" marL="342900" rtl="0" algn="just">
              <a:spcBef>
                <a:spcPts val="0"/>
              </a:spcBef>
              <a:spcAft>
                <a:spcPts val="0"/>
              </a:spcAft>
              <a:buClr>
                <a:schemeClr val="dk1"/>
              </a:buClr>
              <a:buSzPts val="3200"/>
              <a:buFont typeface="Arial"/>
              <a:buNone/>
            </a:pPr>
            <a:r>
              <a:t/>
            </a:r>
            <a:endParaRPr sz="3200">
              <a:latin typeface="Arial"/>
              <a:ea typeface="Arial"/>
              <a:cs typeface="Arial"/>
              <a:sym typeface="Arial"/>
            </a:endParaRPr>
          </a:p>
          <a:p>
            <a:pPr indent="-215900" lvl="0" marL="342900" rtl="0" algn="l">
              <a:spcBef>
                <a:spcPts val="400"/>
              </a:spcBef>
              <a:spcAft>
                <a:spcPts val="0"/>
              </a:spcAft>
              <a:buClr>
                <a:schemeClr val="dk1"/>
              </a:buClr>
              <a:buSzPts val="2000"/>
              <a:buFont typeface="Arial"/>
              <a:buNone/>
            </a:pPr>
            <a:r>
              <a:t/>
            </a:r>
            <a:endParaRPr/>
          </a:p>
        </p:txBody>
      </p:sp>
      <p:sp>
        <p:nvSpPr>
          <p:cNvPr id="691" name="Google Shape;691;p1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30"/>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Bibliografía</a:t>
            </a:r>
            <a:endParaRPr>
              <a:latin typeface="Roboto"/>
              <a:ea typeface="Roboto"/>
              <a:cs typeface="Roboto"/>
              <a:sym typeface="Roboto"/>
            </a:endParaRPr>
          </a:p>
        </p:txBody>
      </p:sp>
      <p:sp>
        <p:nvSpPr>
          <p:cNvPr id="698" name="Google Shape;698;p130"/>
          <p:cNvSpPr txBox="1"/>
          <p:nvPr>
            <p:ph idx="1" type="body"/>
          </p:nvPr>
        </p:nvSpPr>
        <p:spPr>
          <a:xfrm>
            <a:off x="457200" y="1556792"/>
            <a:ext cx="8229600" cy="5301208"/>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REVILLA MUÑOZ, Olga. </a:t>
            </a:r>
            <a:r>
              <a:rPr i="1" lang="es-AR">
                <a:latin typeface="Roboto"/>
                <a:ea typeface="Roboto"/>
                <a:cs typeface="Roboto"/>
                <a:sym typeface="Roboto"/>
              </a:rPr>
              <a:t>WCAG 2.0 de forma sencilla</a:t>
            </a:r>
            <a:r>
              <a:rPr lang="es-AR">
                <a:latin typeface="Roboto"/>
                <a:ea typeface="Roboto"/>
                <a:cs typeface="Roboto"/>
                <a:sym typeface="Roboto"/>
              </a:rPr>
              <a:t>. 1a. ed. Madrid: Itákora Press, 2013. 170 p. ISBN 978-84-614-6410-4.</a:t>
            </a:r>
            <a:endParaRPr>
              <a:latin typeface="Roboto"/>
              <a:ea typeface="Roboto"/>
              <a:cs typeface="Roboto"/>
              <a:sym typeface="Roboto"/>
            </a:endParaRPr>
          </a:p>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SEGOVIA, Claudio. </a:t>
            </a:r>
            <a:r>
              <a:rPr i="1" lang="es-AR">
                <a:latin typeface="Roboto"/>
                <a:ea typeface="Roboto"/>
                <a:cs typeface="Roboto"/>
                <a:sym typeface="Roboto"/>
              </a:rPr>
              <a:t>Accesibilidad en Internet</a:t>
            </a:r>
            <a:r>
              <a:rPr lang="es-AR">
                <a:latin typeface="Roboto"/>
                <a:ea typeface="Roboto"/>
                <a:cs typeface="Roboto"/>
                <a:sym typeface="Roboto"/>
              </a:rPr>
              <a:t>. 1a. ed. California: Creative Commons, 2006. 212 p.</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TAW. Servicios de Accesibilidad y Movilidad Web.</a:t>
            </a:r>
            <a:endParaRPr>
              <a:latin typeface="Roboto"/>
              <a:ea typeface="Roboto"/>
              <a:cs typeface="Roboto"/>
              <a:sym typeface="Roboto"/>
            </a:endParaRPr>
          </a:p>
          <a:p>
            <a:pPr indent="0" lvl="1" marL="4000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&lt;</a:t>
            </a:r>
            <a:r>
              <a:rPr lang="es-AR" u="sng">
                <a:solidFill>
                  <a:schemeClr val="hlink"/>
                </a:solidFill>
                <a:latin typeface="Roboto"/>
                <a:ea typeface="Roboto"/>
                <a:cs typeface="Roboto"/>
                <a:sym typeface="Roboto"/>
                <a:hlinkClick r:id="rId3"/>
              </a:rPr>
              <a:t>http://www.tawdis.net/index.html?lang=es</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W3C. World Wide Web Consortium. &lt;</a:t>
            </a:r>
            <a:r>
              <a:rPr lang="es-AR" u="sng">
                <a:solidFill>
                  <a:schemeClr val="hlink"/>
                </a:solidFill>
                <a:latin typeface="Roboto"/>
                <a:ea typeface="Roboto"/>
                <a:cs typeface="Roboto"/>
                <a:sym typeface="Roboto"/>
                <a:hlinkClick r:id="rId4"/>
              </a:rPr>
              <a:t>https://www.w3.org/</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WAI. Web Accessibility Initiative. &lt;</a:t>
            </a:r>
            <a:r>
              <a:rPr lang="es-AR" u="sng">
                <a:solidFill>
                  <a:schemeClr val="hlink"/>
                </a:solidFill>
                <a:latin typeface="Roboto"/>
                <a:ea typeface="Roboto"/>
                <a:cs typeface="Roboto"/>
                <a:sym typeface="Roboto"/>
                <a:hlinkClick r:id="rId5"/>
              </a:rPr>
              <a:t>https://www.w3.org/WAI/</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WCAG. Web Content Accessibility Guidelines 2.0. &lt;</a:t>
            </a:r>
            <a:r>
              <a:rPr lang="es-AR" u="sng">
                <a:solidFill>
                  <a:schemeClr val="hlink"/>
                </a:solidFill>
                <a:latin typeface="Roboto"/>
                <a:ea typeface="Roboto"/>
                <a:cs typeface="Roboto"/>
                <a:sym typeface="Roboto"/>
                <a:hlinkClick r:id="rId6"/>
              </a:rPr>
              <a:t>https://www.w3.org/TR/WCAG20</a:t>
            </a:r>
            <a:r>
              <a:rPr lang="es-AR">
                <a:latin typeface="Roboto"/>
                <a:ea typeface="Roboto"/>
                <a:cs typeface="Roboto"/>
                <a:sym typeface="Roboto"/>
              </a:rPr>
              <a:t>&gt;</a:t>
            </a:r>
            <a:endParaRPr>
              <a:latin typeface="Roboto"/>
              <a:ea typeface="Roboto"/>
              <a:cs typeface="Roboto"/>
              <a:sym typeface="Roboto"/>
            </a:endParaRPr>
          </a:p>
          <a:p>
            <a:pPr indent="-342900" lvl="0" marL="34290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WCAG-EM. Website Accessibility Conformance Evaluation Methodology. </a:t>
            </a:r>
            <a:endParaRPr>
              <a:latin typeface="Roboto"/>
              <a:ea typeface="Roboto"/>
              <a:cs typeface="Roboto"/>
              <a:sym typeface="Roboto"/>
            </a:endParaRPr>
          </a:p>
          <a:p>
            <a:pPr indent="0" lvl="1" marL="4000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&lt;</a:t>
            </a:r>
            <a:r>
              <a:rPr lang="es-AR" u="sng">
                <a:solidFill>
                  <a:schemeClr val="hlink"/>
                </a:solidFill>
                <a:latin typeface="Roboto"/>
                <a:ea typeface="Roboto"/>
                <a:cs typeface="Roboto"/>
                <a:sym typeface="Roboto"/>
                <a:hlinkClick r:id="rId7"/>
              </a:rPr>
              <a:t>https://www.w3.org/TR/WCAG-EM/</a:t>
            </a:r>
            <a:r>
              <a:rPr lang="es-AR">
                <a:latin typeface="Roboto"/>
                <a:ea typeface="Roboto"/>
                <a:cs typeface="Roboto"/>
                <a:sym typeface="Roboto"/>
              </a:rPr>
              <a:t>&gt;</a:t>
            </a:r>
            <a:endParaRPr>
              <a:latin typeface="Roboto"/>
              <a:ea typeface="Roboto"/>
              <a:cs typeface="Roboto"/>
              <a:sym typeface="Roboto"/>
            </a:endParaRPr>
          </a:p>
          <a:p>
            <a:pPr indent="-139700" lvl="0" marL="342900" rtl="0" algn="just">
              <a:spcBef>
                <a:spcPts val="0"/>
              </a:spcBef>
              <a:spcAft>
                <a:spcPts val="0"/>
              </a:spcAft>
              <a:buClr>
                <a:schemeClr val="dk1"/>
              </a:buClr>
              <a:buSzPts val="3200"/>
              <a:buFont typeface="Arial"/>
              <a:buNone/>
            </a:pPr>
            <a:r>
              <a:t/>
            </a:r>
            <a:endParaRPr sz="3200">
              <a:latin typeface="Arial"/>
              <a:ea typeface="Arial"/>
              <a:cs typeface="Arial"/>
              <a:sym typeface="Arial"/>
            </a:endParaRPr>
          </a:p>
          <a:p>
            <a:pPr indent="-215900" lvl="0" marL="342900" rtl="0" algn="l">
              <a:spcBef>
                <a:spcPts val="400"/>
              </a:spcBef>
              <a:spcAft>
                <a:spcPts val="0"/>
              </a:spcAft>
              <a:buClr>
                <a:schemeClr val="dk1"/>
              </a:buClr>
              <a:buSzPts val="2000"/>
              <a:buFont typeface="Arial"/>
              <a:buNone/>
            </a:pPr>
            <a:r>
              <a:t/>
            </a:r>
            <a:endParaRPr/>
          </a:p>
        </p:txBody>
      </p:sp>
      <p:sp>
        <p:nvSpPr>
          <p:cNvPr id="699" name="Google Shape;699;p1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28"/>
          <p:cNvSpPr txBox="1"/>
          <p:nvPr>
            <p:ph type="ctrTitle"/>
          </p:nvPr>
        </p:nvSpPr>
        <p:spPr>
          <a:xfrm>
            <a:off x="755576" y="2996952"/>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AR">
                <a:latin typeface="Roboto"/>
                <a:ea typeface="Roboto"/>
                <a:cs typeface="Roboto"/>
                <a:sym typeface="Roboto"/>
              </a:rPr>
              <a:t>Muchas Gracias</a:t>
            </a:r>
            <a:endParaRPr>
              <a:latin typeface="Roboto"/>
              <a:ea typeface="Roboto"/>
              <a:cs typeface="Roboto"/>
              <a:sym typeface="Roboto"/>
            </a:endParaRPr>
          </a:p>
        </p:txBody>
      </p:sp>
      <p:sp>
        <p:nvSpPr>
          <p:cNvPr id="706" name="Google Shape;706;p1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47" name="Google Shape;147;p8"/>
          <p:cNvSpPr txBox="1"/>
          <p:nvPr>
            <p:ph idx="1" type="body"/>
          </p:nvPr>
        </p:nvSpPr>
        <p:spPr>
          <a:xfrm>
            <a:off x="500063" y="1617663"/>
            <a:ext cx="8229600" cy="1025525"/>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Arial"/>
              <a:buChar char="•"/>
            </a:pPr>
            <a:r>
              <a:rPr lang="es-AR">
                <a:latin typeface="Roboto"/>
                <a:ea typeface="Roboto"/>
                <a:cs typeface="Roboto"/>
                <a:sym typeface="Roboto"/>
              </a:rPr>
              <a:t>Ejemplo de problema de accesibilidad para personas con </a:t>
            </a:r>
            <a:r>
              <a:rPr b="1" lang="es-AR">
                <a:latin typeface="Roboto"/>
                <a:ea typeface="Roboto"/>
                <a:cs typeface="Roboto"/>
                <a:sym typeface="Roboto"/>
              </a:rPr>
              <a:t>discapacidad motora </a:t>
            </a:r>
            <a:r>
              <a:rPr lang="es-AR">
                <a:latin typeface="Roboto"/>
                <a:ea typeface="Roboto"/>
                <a:cs typeface="Roboto"/>
                <a:sym typeface="Roboto"/>
              </a:rPr>
              <a:t>(paraplejia, Parkinson) y todos en el caso de una fractura en el brazo.</a:t>
            </a:r>
            <a:endParaRPr>
              <a:latin typeface="Roboto"/>
              <a:ea typeface="Roboto"/>
              <a:cs typeface="Roboto"/>
              <a:sym typeface="Roboto"/>
            </a:endParaRPr>
          </a:p>
        </p:txBody>
      </p:sp>
      <p:sp>
        <p:nvSpPr>
          <p:cNvPr id="148" name="Google Shape;148;p8"/>
          <p:cNvSpPr txBox="1"/>
          <p:nvPr/>
        </p:nvSpPr>
        <p:spPr>
          <a:xfrm>
            <a:off x="1714500" y="3152775"/>
            <a:ext cx="2884500" cy="3494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s-AR" sz="2000" u="none" cap="none" strike="noStrike">
                <a:solidFill>
                  <a:srgbClr val="000000"/>
                </a:solidFill>
                <a:latin typeface="Roboto"/>
                <a:ea typeface="Roboto"/>
                <a:cs typeface="Roboto"/>
                <a:sym typeface="Roboto"/>
              </a:rPr>
              <a:t>CURSO</a:t>
            </a:r>
            <a:endParaRPr i="0" sz="2000" u="none" cap="none" strike="noStrike">
              <a:solidFill>
                <a:srgbClr val="000000"/>
              </a:solidFill>
              <a:latin typeface="Roboto"/>
              <a:ea typeface="Roboto"/>
              <a:cs typeface="Roboto"/>
              <a:sym typeface="Roboto"/>
            </a:endParaRPr>
          </a:p>
          <a:p>
            <a:pPr indent="-285750" lvl="0" marL="285750" marR="0" rtl="0" algn="just">
              <a:lnSpc>
                <a:spcPct val="115000"/>
              </a:lnSpc>
              <a:spcBef>
                <a:spcPts val="0"/>
              </a:spcBef>
              <a:spcAft>
                <a:spcPts val="0"/>
              </a:spcAft>
              <a:buClr>
                <a:srgbClr val="000000"/>
              </a:buClr>
              <a:buSzPts val="2000"/>
              <a:buFont typeface="Roboto"/>
              <a:buChar char="•"/>
            </a:pPr>
            <a:r>
              <a:rPr i="0" lang="es-AR" sz="2000" u="none" cap="none" strike="noStrike">
                <a:solidFill>
                  <a:srgbClr val="000000"/>
                </a:solidFill>
                <a:latin typeface="Roboto"/>
                <a:ea typeface="Roboto"/>
                <a:cs typeface="Roboto"/>
                <a:sym typeface="Roboto"/>
              </a:rPr>
              <a:t>Si pulsa el círculo verde comenzará el curso.</a:t>
            </a:r>
            <a:endParaRPr sz="2000">
              <a:latin typeface="Roboto"/>
              <a:ea typeface="Roboto"/>
              <a:cs typeface="Roboto"/>
              <a:sym typeface="Roboto"/>
            </a:endParaRPr>
          </a:p>
          <a:p>
            <a:pPr indent="-285750" lvl="0" marL="285750" marR="0" rtl="0" algn="just">
              <a:lnSpc>
                <a:spcPct val="115000"/>
              </a:lnSpc>
              <a:spcBef>
                <a:spcPts val="0"/>
              </a:spcBef>
              <a:spcAft>
                <a:spcPts val="0"/>
              </a:spcAft>
              <a:buClr>
                <a:srgbClr val="000000"/>
              </a:buClr>
              <a:buSzPts val="2000"/>
              <a:buFont typeface="Roboto"/>
              <a:buChar char="•"/>
            </a:pPr>
            <a:r>
              <a:rPr i="0" lang="es-AR" sz="2000" u="none" cap="none" strike="noStrike">
                <a:solidFill>
                  <a:srgbClr val="000000"/>
                </a:solidFill>
                <a:latin typeface="Roboto"/>
                <a:ea typeface="Roboto"/>
                <a:cs typeface="Roboto"/>
                <a:sym typeface="Roboto"/>
              </a:rPr>
              <a:t>Si pulsa el círculo rojo se eliminará el curso.</a:t>
            </a:r>
            <a:endParaRPr sz="2000">
              <a:latin typeface="Roboto"/>
              <a:ea typeface="Roboto"/>
              <a:cs typeface="Roboto"/>
              <a:sym typeface="Roboto"/>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49" name="Google Shape;149;p8"/>
          <p:cNvSpPr/>
          <p:nvPr/>
        </p:nvSpPr>
        <p:spPr>
          <a:xfrm>
            <a:off x="2260600" y="5924550"/>
            <a:ext cx="674688" cy="393700"/>
          </a:xfrm>
          <a:prstGeom prst="ellipse">
            <a:avLst/>
          </a:prstGeom>
          <a:solidFill>
            <a:srgbClr val="FF000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0" name="Google Shape;150;p8"/>
          <p:cNvSpPr/>
          <p:nvPr/>
        </p:nvSpPr>
        <p:spPr>
          <a:xfrm>
            <a:off x="3500438" y="5924550"/>
            <a:ext cx="676275" cy="393700"/>
          </a:xfrm>
          <a:prstGeom prst="ellipse">
            <a:avLst/>
          </a:prstGeom>
          <a:solidFill>
            <a:srgbClr val="92D05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1" name="Google Shape;151;p8"/>
          <p:cNvSpPr txBox="1"/>
          <p:nvPr/>
        </p:nvSpPr>
        <p:spPr>
          <a:xfrm>
            <a:off x="1714500" y="2727325"/>
            <a:ext cx="28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AR" sz="2000" u="none" cap="none" strike="noStrike">
                <a:solidFill>
                  <a:srgbClr val="FF0000"/>
                </a:solidFill>
                <a:latin typeface="Roboto"/>
                <a:ea typeface="Roboto"/>
                <a:cs typeface="Roboto"/>
                <a:sym typeface="Roboto"/>
              </a:rPr>
              <a:t>NO accesible</a:t>
            </a:r>
            <a:endParaRPr>
              <a:latin typeface="Roboto"/>
              <a:ea typeface="Roboto"/>
              <a:cs typeface="Roboto"/>
              <a:sym typeface="Roboto"/>
            </a:endParaRPr>
          </a:p>
        </p:txBody>
      </p:sp>
      <p:sp>
        <p:nvSpPr>
          <p:cNvPr id="152" name="Google Shape;152;p8"/>
          <p:cNvSpPr txBox="1"/>
          <p:nvPr/>
        </p:nvSpPr>
        <p:spPr>
          <a:xfrm>
            <a:off x="5116513" y="3136900"/>
            <a:ext cx="2884500" cy="3494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s-AR" sz="2000" u="none" cap="none" strike="noStrike">
                <a:solidFill>
                  <a:srgbClr val="000000"/>
                </a:solidFill>
                <a:latin typeface="Roboto"/>
                <a:ea typeface="Roboto"/>
                <a:cs typeface="Roboto"/>
                <a:sym typeface="Roboto"/>
              </a:rPr>
              <a:t>CURSO</a:t>
            </a:r>
            <a:endParaRPr i="0" sz="2000" u="none" cap="none" strike="noStrike">
              <a:solidFill>
                <a:srgbClr val="000000"/>
              </a:solidFill>
              <a:latin typeface="Roboto"/>
              <a:ea typeface="Roboto"/>
              <a:cs typeface="Roboto"/>
              <a:sym typeface="Roboto"/>
            </a:endParaRPr>
          </a:p>
          <a:p>
            <a:pPr indent="-285750" lvl="0" marL="285750" marR="0" rtl="0" algn="just">
              <a:lnSpc>
                <a:spcPct val="115000"/>
              </a:lnSpc>
              <a:spcBef>
                <a:spcPts val="0"/>
              </a:spcBef>
              <a:spcAft>
                <a:spcPts val="0"/>
              </a:spcAft>
              <a:buClr>
                <a:srgbClr val="000000"/>
              </a:buClr>
              <a:buSzPts val="2000"/>
              <a:buFont typeface="Roboto"/>
              <a:buChar char="•"/>
            </a:pPr>
            <a:r>
              <a:rPr i="0" lang="es-AR" sz="2000" u="none" cap="none" strike="noStrike">
                <a:solidFill>
                  <a:srgbClr val="000000"/>
                </a:solidFill>
                <a:latin typeface="Roboto"/>
                <a:ea typeface="Roboto"/>
                <a:cs typeface="Roboto"/>
                <a:sym typeface="Roboto"/>
              </a:rPr>
              <a:t>Si pulsa </a:t>
            </a:r>
            <a:r>
              <a:rPr i="0" lang="es-AR" sz="2000" u="sng" cap="none" strike="noStrike">
                <a:solidFill>
                  <a:srgbClr val="000000"/>
                </a:solidFill>
                <a:latin typeface="Roboto"/>
                <a:ea typeface="Roboto"/>
                <a:cs typeface="Roboto"/>
                <a:sym typeface="Roboto"/>
              </a:rPr>
              <a:t>aquí</a:t>
            </a:r>
            <a:r>
              <a:rPr i="0" lang="es-AR" sz="2000" u="none" cap="none" strike="noStrike">
                <a:solidFill>
                  <a:srgbClr val="000000"/>
                </a:solidFill>
                <a:latin typeface="Roboto"/>
                <a:ea typeface="Roboto"/>
                <a:cs typeface="Roboto"/>
                <a:sym typeface="Roboto"/>
              </a:rPr>
              <a:t> o el círculo verde comenzará el curso.</a:t>
            </a:r>
            <a:endParaRPr sz="2000">
              <a:latin typeface="Roboto"/>
              <a:ea typeface="Roboto"/>
              <a:cs typeface="Roboto"/>
              <a:sym typeface="Roboto"/>
            </a:endParaRPr>
          </a:p>
          <a:p>
            <a:pPr indent="-285750" lvl="0" marL="285750" marR="0" rtl="0" algn="just">
              <a:lnSpc>
                <a:spcPct val="115000"/>
              </a:lnSpc>
              <a:spcBef>
                <a:spcPts val="0"/>
              </a:spcBef>
              <a:spcAft>
                <a:spcPts val="0"/>
              </a:spcAft>
              <a:buClr>
                <a:srgbClr val="000000"/>
              </a:buClr>
              <a:buSzPts val="2000"/>
              <a:buFont typeface="Roboto"/>
              <a:buChar char="•"/>
            </a:pPr>
            <a:r>
              <a:rPr i="0" lang="es-AR" sz="2000" u="none" cap="none" strike="noStrike">
                <a:solidFill>
                  <a:srgbClr val="000000"/>
                </a:solidFill>
                <a:latin typeface="Roboto"/>
                <a:ea typeface="Roboto"/>
                <a:cs typeface="Roboto"/>
                <a:sym typeface="Roboto"/>
              </a:rPr>
              <a:t>Si pulsa </a:t>
            </a:r>
            <a:r>
              <a:rPr i="0" lang="es-AR" sz="2000" u="sng" cap="none" strike="noStrike">
                <a:solidFill>
                  <a:srgbClr val="000000"/>
                </a:solidFill>
                <a:latin typeface="Roboto"/>
                <a:ea typeface="Roboto"/>
                <a:cs typeface="Roboto"/>
                <a:sym typeface="Roboto"/>
              </a:rPr>
              <a:t>aquí</a:t>
            </a:r>
            <a:r>
              <a:rPr i="0" lang="es-AR" sz="2000" u="none" cap="none" strike="noStrike">
                <a:solidFill>
                  <a:srgbClr val="000000"/>
                </a:solidFill>
                <a:latin typeface="Roboto"/>
                <a:ea typeface="Roboto"/>
                <a:cs typeface="Roboto"/>
                <a:sym typeface="Roboto"/>
              </a:rPr>
              <a:t> o el círculo rojo se eliminará el curso.</a:t>
            </a:r>
            <a:endParaRPr sz="2000">
              <a:latin typeface="Roboto"/>
              <a:ea typeface="Roboto"/>
              <a:cs typeface="Roboto"/>
              <a:sym typeface="Roboto"/>
            </a:endParaRPr>
          </a:p>
          <a:p>
            <a:pPr indent="-158750" lvl="0" marL="285750" marR="0" rtl="0" algn="l">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53" name="Google Shape;153;p8"/>
          <p:cNvSpPr/>
          <p:nvPr/>
        </p:nvSpPr>
        <p:spPr>
          <a:xfrm>
            <a:off x="5638800" y="5924550"/>
            <a:ext cx="674688" cy="393700"/>
          </a:xfrm>
          <a:prstGeom prst="ellipse">
            <a:avLst/>
          </a:prstGeom>
          <a:solidFill>
            <a:srgbClr val="FF000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4" name="Google Shape;154;p8"/>
          <p:cNvSpPr/>
          <p:nvPr/>
        </p:nvSpPr>
        <p:spPr>
          <a:xfrm>
            <a:off x="6832600" y="5924550"/>
            <a:ext cx="674688" cy="393700"/>
          </a:xfrm>
          <a:prstGeom prst="ellipse">
            <a:avLst/>
          </a:prstGeom>
          <a:solidFill>
            <a:srgbClr val="92D050"/>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5" name="Google Shape;155;p8"/>
          <p:cNvSpPr txBox="1"/>
          <p:nvPr/>
        </p:nvSpPr>
        <p:spPr>
          <a:xfrm>
            <a:off x="5116513" y="2711450"/>
            <a:ext cx="28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AR" sz="2000" u="none" cap="none" strike="noStrike">
                <a:solidFill>
                  <a:srgbClr val="92D050"/>
                </a:solidFill>
                <a:latin typeface="Roboto"/>
                <a:ea typeface="Roboto"/>
                <a:cs typeface="Roboto"/>
                <a:sym typeface="Roboto"/>
              </a:rPr>
              <a:t>Accesible</a:t>
            </a:r>
            <a:endParaRPr>
              <a:latin typeface="Roboto"/>
              <a:ea typeface="Roboto"/>
              <a:cs typeface="Roboto"/>
              <a:sym typeface="Roboto"/>
            </a:endParaRPr>
          </a:p>
        </p:txBody>
      </p:sp>
      <p:sp>
        <p:nvSpPr>
          <p:cNvPr id="156" name="Google Shape;156;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63" name="Google Shape;163;p9"/>
          <p:cNvSpPr txBox="1"/>
          <p:nvPr>
            <p:ph idx="1" type="body"/>
          </p:nvPr>
        </p:nvSpPr>
        <p:spPr>
          <a:xfrm>
            <a:off x="251520" y="1340768"/>
            <a:ext cx="7563722" cy="1099297"/>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¿Sabías que…</a:t>
            </a:r>
            <a:endParaRPr>
              <a:latin typeface="Roboto"/>
              <a:ea typeface="Roboto"/>
              <a:cs typeface="Roboto"/>
              <a:sym typeface="Roboto"/>
            </a:endParaRPr>
          </a:p>
          <a:p>
            <a:pPr indent="-285750" lvl="1" marL="742950" rtl="0" algn="l">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Un sitio web puede ser accesible y no por eso tiene que ser “feo y aburrido”.</a:t>
            </a:r>
            <a:endParaRPr>
              <a:latin typeface="Roboto"/>
              <a:ea typeface="Roboto"/>
              <a:cs typeface="Roboto"/>
              <a:sym typeface="Roboto"/>
            </a:endParaRPr>
          </a:p>
        </p:txBody>
      </p:sp>
      <p:sp>
        <p:nvSpPr>
          <p:cNvPr id="164" name="Google Shape;164;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pic>
        <p:nvPicPr>
          <p:cNvPr id="165" name="Google Shape;165;p9"/>
          <p:cNvPicPr preferRelativeResize="0"/>
          <p:nvPr/>
        </p:nvPicPr>
        <p:blipFill>
          <a:blip r:embed="rId3">
            <a:alphaModFix/>
          </a:blip>
          <a:stretch>
            <a:fillRect/>
          </a:stretch>
        </p:blipFill>
        <p:spPr>
          <a:xfrm>
            <a:off x="1482025" y="2744865"/>
            <a:ext cx="6179948" cy="35003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0"/>
          <p:cNvSpPr txBox="1"/>
          <p:nvPr>
            <p:ph type="title"/>
          </p:nvPr>
        </p:nvSpPr>
        <p:spPr>
          <a:xfrm>
            <a:off x="457200" y="274638"/>
            <a:ext cx="8229600" cy="654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s-AR">
                <a:latin typeface="Roboto"/>
                <a:ea typeface="Roboto"/>
                <a:cs typeface="Roboto"/>
                <a:sym typeface="Roboto"/>
              </a:rPr>
              <a:t>¿Qué es la accesibilidad web?</a:t>
            </a:r>
            <a:endParaRPr>
              <a:latin typeface="Roboto"/>
              <a:ea typeface="Roboto"/>
              <a:cs typeface="Roboto"/>
              <a:sym typeface="Roboto"/>
            </a:endParaRPr>
          </a:p>
        </p:txBody>
      </p:sp>
      <p:sp>
        <p:nvSpPr>
          <p:cNvPr id="172" name="Google Shape;172;p10"/>
          <p:cNvSpPr txBox="1"/>
          <p:nvPr>
            <p:ph idx="1" type="body"/>
          </p:nvPr>
        </p:nvSpPr>
        <p:spPr>
          <a:xfrm>
            <a:off x="457200" y="1700808"/>
            <a:ext cx="8229600" cy="2025650"/>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Clr>
                <a:schemeClr val="dk1"/>
              </a:buClr>
              <a:buSzPts val="2000"/>
              <a:buFont typeface="Roboto"/>
              <a:buChar char="•"/>
            </a:pPr>
            <a:r>
              <a:rPr lang="es-AR">
                <a:latin typeface="Roboto"/>
                <a:ea typeface="Roboto"/>
                <a:cs typeface="Roboto"/>
                <a:sym typeface="Roboto"/>
              </a:rPr>
              <a:t>¿Sabías que…</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Roboto"/>
              <a:buChar char="–"/>
            </a:pPr>
            <a:r>
              <a:rPr lang="es-AR">
                <a:latin typeface="Roboto"/>
                <a:ea typeface="Roboto"/>
                <a:cs typeface="Roboto"/>
                <a:sym typeface="Roboto"/>
              </a:rPr>
              <a:t>En Argentina, de acuerdo con la legislación vigente, todas las páginas web del Estado Nacional deben ser accesibles para las personas con discapacidad y por usuarios que posean diversas configuraciones en su equipamiento o en sus programas desde el 3 de noviembre de 2010.</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None/>
            </a:pPr>
            <a:r>
              <a:t/>
            </a:r>
            <a:endParaRPr>
              <a:latin typeface="Roboto"/>
              <a:ea typeface="Roboto"/>
              <a:cs typeface="Roboto"/>
              <a:sym typeface="Roboto"/>
            </a:endParaRPr>
          </a:p>
          <a:p>
            <a:pPr indent="-285750" lvl="1" marL="742950" rtl="0" algn="just">
              <a:lnSpc>
                <a:spcPct val="115000"/>
              </a:lnSpc>
              <a:spcBef>
                <a:spcPts val="400"/>
              </a:spcBef>
              <a:spcAft>
                <a:spcPts val="0"/>
              </a:spcAft>
              <a:buClr>
                <a:schemeClr val="dk1"/>
              </a:buClr>
              <a:buSzPts val="2000"/>
              <a:buFont typeface="Arial"/>
              <a:buNone/>
            </a:pPr>
            <a:r>
              <a:rPr lang="es-AR">
                <a:latin typeface="Roboto"/>
                <a:ea typeface="Roboto"/>
                <a:cs typeface="Roboto"/>
                <a:sym typeface="Roboto"/>
              </a:rPr>
              <a:t>					Ley 26653</a:t>
            </a:r>
            <a:endParaRPr>
              <a:latin typeface="Roboto"/>
              <a:ea typeface="Roboto"/>
              <a:cs typeface="Roboto"/>
              <a:sym typeface="Roboto"/>
            </a:endParaRPr>
          </a:p>
        </p:txBody>
      </p:sp>
      <p:pic>
        <p:nvPicPr>
          <p:cNvPr descr="unnamed.png" id="173" name="Google Shape;173;p10"/>
          <p:cNvPicPr preferRelativeResize="0"/>
          <p:nvPr/>
        </p:nvPicPr>
        <p:blipFill rotWithShape="1">
          <a:blip r:embed="rId3">
            <a:alphaModFix/>
          </a:blip>
          <a:srcRect b="0" l="0" r="0" t="0"/>
          <a:stretch/>
        </p:blipFill>
        <p:spPr>
          <a:xfrm>
            <a:off x="5508104" y="3509392"/>
            <a:ext cx="3096344" cy="3096344"/>
          </a:xfrm>
          <a:prstGeom prst="rect">
            <a:avLst/>
          </a:prstGeom>
          <a:noFill/>
          <a:ln>
            <a:noFill/>
          </a:ln>
        </p:spPr>
      </p:pic>
      <p:sp>
        <p:nvSpPr>
          <p:cNvPr id="174" name="Google Shape;174;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2010-05-23T14:28:12Z</dcterms:created>
  <dc:creator>Mariajose</dc:creator>
</cp:coreProperties>
</file>